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415" r:id="rId5"/>
    <p:sldId id="423" r:id="rId6"/>
    <p:sldId id="421" r:id="rId7"/>
    <p:sldId id="411" r:id="rId8"/>
    <p:sldId id="410" r:id="rId9"/>
    <p:sldId id="409" r:id="rId10"/>
    <p:sldId id="408" r:id="rId11"/>
    <p:sldId id="413" r:id="rId12"/>
    <p:sldId id="414" r:id="rId13"/>
    <p:sldId id="412" r:id="rId14"/>
    <p:sldId id="416" r:id="rId15"/>
    <p:sldId id="417" r:id="rId16"/>
    <p:sldId id="418" r:id="rId17"/>
    <p:sldId id="419" r:id="rId18"/>
    <p:sldId id="420" r:id="rId19"/>
  </p:sldIdLst>
  <p:sldSz cx="12188825" cy="6858000"/>
  <p:notesSz cx="7010400" cy="92964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Gill" initials="MG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5" autoAdjust="0"/>
    <p:restoredTop sz="96448" autoAdjust="0"/>
  </p:normalViewPr>
  <p:slideViewPr>
    <p:cSldViewPr showGuides="1">
      <p:cViewPr varScale="1">
        <p:scale>
          <a:sx n="74" d="100"/>
          <a:sy n="74" d="100"/>
        </p:scale>
        <p:origin x="744" y="6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1746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4/25/2019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4/25/2019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1" y="-7938"/>
            <a:ext cx="12209987" cy="687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 useBgFill="1">
        <p:nvSpPr>
          <p:cNvPr id="18" name="Center Box w Logo &amp; titles"/>
          <p:cNvSpPr/>
          <p:nvPr/>
        </p:nvSpPr>
        <p:spPr>
          <a:xfrm>
            <a:off x="2644975" y="1828800"/>
            <a:ext cx="6907001" cy="3505200"/>
          </a:xfrm>
          <a:prstGeom prst="rect">
            <a:avLst/>
          </a:prstGeom>
          <a:ln w="152400" cap="sq">
            <a:solidFill>
              <a:schemeClr val="bg1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354" y="3048000"/>
            <a:ext cx="5688118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400" b="0" kern="1200" baseline="0" dirty="0" smtClean="0">
                <a:solidFill>
                  <a:srgbClr val="816F5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-342900" algn="l" defTabSz="914400" rtl="0" eaLnBrk="0" latinLnBrk="0" hangingPunct="0">
              <a:spcBef>
                <a:spcPct val="20000"/>
              </a:spcBef>
              <a:buClr>
                <a:srgbClr val="1568B3"/>
              </a:buClr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912" y="2111376"/>
            <a:ext cx="6907001" cy="1165225"/>
          </a:xfrm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816F5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-342900" algn="l" defTabSz="914400" rtl="0" eaLnBrk="0" latinLnBrk="0" hangingPunct="0">
              <a:spcBef>
                <a:spcPct val="20000"/>
              </a:spcBef>
              <a:buClr>
                <a:srgbClr val="1568B3"/>
              </a:buClr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ransition - se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19672"/>
            <a:ext cx="12188825" cy="3383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3" y="6492876"/>
            <a:ext cx="1422030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5427" y="6492876"/>
            <a:ext cx="4469236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237" y="6492876"/>
            <a:ext cx="609441" cy="365125"/>
          </a:xfrm>
        </p:spPr>
        <p:txBody>
          <a:bodyPr/>
          <a:lstStyle>
            <a:lvl1pPr>
              <a:defRPr b="1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2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88825" cy="3383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7" y="76200"/>
            <a:ext cx="9954207" cy="5334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295400"/>
            <a:ext cx="11579384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324" y="6291590"/>
            <a:ext cx="85321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Please refer to page 2 for risks and uncertainties related to projections and forward looking statements.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88825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3" y="6492876"/>
            <a:ext cx="1422030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5427" y="6492876"/>
            <a:ext cx="4469236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237" y="6492876"/>
            <a:ext cx="609441" cy="365125"/>
          </a:xfrm>
        </p:spPr>
        <p:txBody>
          <a:bodyPr/>
          <a:lstStyle>
            <a:lvl1pPr>
              <a:defRPr b="1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015" y="609600"/>
            <a:ext cx="9243192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3015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153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4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Header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3"/>
          <p:cNvSpPr>
            <a:spLocks noGrp="1"/>
          </p:cNvSpPr>
          <p:nvPr>
            <p:ph type="pic" sz="quarter" idx="12"/>
          </p:nvPr>
        </p:nvSpPr>
        <p:spPr>
          <a:xfrm>
            <a:off x="5736790" y="-1"/>
            <a:ext cx="6452035" cy="6858001"/>
          </a:xfrm>
          <a:prstGeom prst="rect">
            <a:avLst/>
          </a:prstGeom>
          <a:solidFill>
            <a:schemeClr val="bg1"/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-15669" y="1329528"/>
            <a:ext cx="5744628" cy="187128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0" y="186267"/>
            <a:ext cx="5736790" cy="1164167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050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-ppt-bg-blu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86468" y="481279"/>
            <a:ext cx="10986144" cy="95410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lnSpc>
                <a:spcPts val="7199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2"/>
          </p:nvPr>
        </p:nvSpPr>
        <p:spPr>
          <a:xfrm>
            <a:off x="1560170" y="6105153"/>
            <a:ext cx="2844059" cy="3590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 smtClean="0"/>
              <a:t>February 21, 2018</a:t>
            </a:r>
          </a:p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242" y="6101088"/>
            <a:ext cx="312685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  <a:latin typeface="Arial"/>
              </a:defRPr>
            </a:lvl1pPr>
          </a:lstStyle>
          <a:p>
            <a:fld id="{AEDA1C9F-493B-1949-8986-469B5A47FFD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09442" y="6004024"/>
            <a:ext cx="10986142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0501" y="6191483"/>
            <a:ext cx="1218883" cy="42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 Slide backgroun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704" y="0"/>
            <a:ext cx="12183417" cy="6858000"/>
          </a:xfrm>
          <a:prstGeom prst="rect">
            <a:avLst/>
          </a:prstGeom>
        </p:spPr>
      </p:pic>
      <p:sp useBgFill="1">
        <p:nvSpPr>
          <p:cNvPr id="18" name="Center Box w Logo &amp; titles"/>
          <p:cNvSpPr/>
          <p:nvPr/>
        </p:nvSpPr>
        <p:spPr>
          <a:xfrm>
            <a:off x="2644975" y="1828800"/>
            <a:ext cx="6907001" cy="3505200"/>
          </a:xfrm>
          <a:prstGeom prst="rect">
            <a:avLst/>
          </a:prstGeom>
          <a:ln w="152400" cap="sq">
            <a:solidFill>
              <a:schemeClr val="bg1"/>
            </a:solidFill>
            <a:round/>
          </a:ln>
          <a:effectLst>
            <a:outerShdw blurRad="381000" dist="1143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0354" y="3048000"/>
            <a:ext cx="5688118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400" b="0" kern="1200" baseline="0" dirty="0" smtClean="0">
                <a:solidFill>
                  <a:srgbClr val="816F5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-342900" algn="l" defTabSz="914400" rtl="0" eaLnBrk="0" latinLnBrk="0" hangingPunct="0">
              <a:spcBef>
                <a:spcPct val="20000"/>
              </a:spcBef>
              <a:buClr>
                <a:srgbClr val="1568B3"/>
              </a:buClr>
              <a:buFont typeface="Wingdings" pitchFamily="2" charset="2"/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912" y="2111376"/>
            <a:ext cx="6907001" cy="1165225"/>
          </a:xfrm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816F59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marL="0" lvl="0" indent="-342900" algn="l" defTabSz="914400" rtl="0" eaLnBrk="0" latinLnBrk="0" hangingPunct="0">
              <a:spcBef>
                <a:spcPct val="20000"/>
              </a:spcBef>
              <a:buClr>
                <a:srgbClr val="1568B3"/>
              </a:buClr>
              <a:buFont typeface="Wingdings" pitchFamily="2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4" descr="DMP HORZ 2C RGB LAR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265" y="3851364"/>
            <a:ext cx="3656648" cy="123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DMP HORZ 2C RGB LARGE.png"/>
          <p:cNvPicPr>
            <a:picLocks noChangeAspect="1"/>
          </p:cNvPicPr>
          <p:nvPr/>
        </p:nvPicPr>
        <p:blipFill>
          <a:blip r:embed="rId3" cstate="print"/>
          <a:srcRect r="11111" b="25971"/>
          <a:stretch>
            <a:fillRect/>
          </a:stretch>
        </p:blipFill>
        <p:spPr bwMode="auto">
          <a:xfrm>
            <a:off x="2652521" y="3851364"/>
            <a:ext cx="325035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558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88825" cy="3383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7" y="76200"/>
            <a:ext cx="9954207" cy="5334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295400"/>
            <a:ext cx="11579384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88825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4" y="6492876"/>
            <a:ext cx="5891265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237" y="6492876"/>
            <a:ext cx="609441" cy="365125"/>
          </a:xfrm>
        </p:spPr>
        <p:txBody>
          <a:bodyPr/>
          <a:lstStyle>
            <a:lvl1pPr>
              <a:defRPr b="1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015" y="609600"/>
            <a:ext cx="9243192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366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- D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88825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19672"/>
            <a:ext cx="12188825" cy="3383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47" y="76200"/>
            <a:ext cx="9954207" cy="5334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295400"/>
            <a:ext cx="11579384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143000"/>
            <a:ext cx="12188825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015" y="609600"/>
            <a:ext cx="9243192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>
          <a:xfrm>
            <a:off x="101573" y="6492876"/>
            <a:ext cx="40629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62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o inv n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1143000"/>
            <a:ext cx="12188825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519672"/>
            <a:ext cx="12188825" cy="3383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88825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3" y="6492876"/>
            <a:ext cx="5383398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237" y="6492876"/>
            <a:ext cx="609441" cy="365125"/>
          </a:xfrm>
        </p:spPr>
        <p:txBody>
          <a:bodyPr/>
          <a:lstStyle>
            <a:lvl1pPr>
              <a:defRPr b="1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03147" y="76200"/>
            <a:ext cx="9954207" cy="5334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04721" y="1295400"/>
            <a:ext cx="11579384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015" y="609600"/>
            <a:ext cx="9243192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2743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88825" cy="1097280"/>
          </a:xfrm>
          <a:prstGeom prst="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519672"/>
            <a:ext cx="12188825" cy="3383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4" y="6492876"/>
            <a:ext cx="5688118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237" y="6492876"/>
            <a:ext cx="609441" cy="365125"/>
          </a:xfrm>
        </p:spPr>
        <p:txBody>
          <a:bodyPr/>
          <a:lstStyle>
            <a:lvl1pPr>
              <a:defRPr b="1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143000"/>
            <a:ext cx="12188825" cy="0"/>
          </a:xfrm>
          <a:prstGeom prst="line">
            <a:avLst/>
          </a:prstGeom>
          <a:ln w="88900">
            <a:solidFill>
              <a:srgbClr val="0043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03147" y="76200"/>
            <a:ext cx="9954207" cy="5334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Subtitle Placeholder 1"/>
          <p:cNvSpPr>
            <a:spLocks noGrp="1"/>
          </p:cNvSpPr>
          <p:nvPr>
            <p:ph type="body" sz="quarter" idx="14"/>
          </p:nvPr>
        </p:nvSpPr>
        <p:spPr>
          <a:xfrm>
            <a:off x="711015" y="609600"/>
            <a:ext cx="9243192" cy="304800"/>
          </a:xfrm>
          <a:prstGeom prst="rect">
            <a:avLst/>
          </a:prstGeom>
        </p:spPr>
        <p:txBody>
          <a:bodyPr/>
          <a:lstStyle>
            <a:lvl1pPr>
              <a:buNone/>
              <a:defRPr lang="en-US" sz="2000" b="0" kern="1200" baseline="0" dirty="0" smtClean="0">
                <a:solidFill>
                  <a:schemeClr val="tx1"/>
                </a:solidFill>
                <a:latin typeface="Cambria" pitchFamily="18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04721" y="1295400"/>
            <a:ext cx="5688118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5"/>
          </p:nvPr>
        </p:nvSpPr>
        <p:spPr>
          <a:xfrm>
            <a:off x="6195986" y="1295400"/>
            <a:ext cx="5688118" cy="4953000"/>
          </a:xfrm>
          <a:prstGeom prst="rect">
            <a:avLst/>
          </a:prstGeom>
        </p:spPr>
        <p:txBody>
          <a:bodyPr/>
          <a:lstStyle>
            <a:lvl1pPr>
              <a:buClrTx/>
              <a:buFont typeface="Calibri" pitchFamily="34" charset="0"/>
              <a:buChar char="–"/>
              <a:defRPr sz="2600" b="1">
                <a:latin typeface="+mj-lt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lang="en-US" sz="22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rgbClr val="0070C0"/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5128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519672"/>
            <a:ext cx="12188825" cy="3383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3" y="6492876"/>
            <a:ext cx="4266089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237" y="6492876"/>
            <a:ext cx="609441" cy="365125"/>
          </a:xfrm>
        </p:spPr>
        <p:txBody>
          <a:bodyPr/>
          <a:lstStyle>
            <a:lvl1pPr>
              <a:defRPr b="1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- se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19672"/>
            <a:ext cx="12188825" cy="3383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1320456" y="228600"/>
            <a:ext cx="10868369" cy="1371600"/>
          </a:xfrm>
          <a:prstGeom prst="snipRoundRect">
            <a:avLst>
              <a:gd name="adj1" fmla="val 16667"/>
              <a:gd name="adj2" fmla="val 1755"/>
            </a:avLst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381000"/>
            <a:ext cx="9649486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603" y="1752600"/>
            <a:ext cx="10258928" cy="4038600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bg1"/>
              </a:buClr>
              <a:buFont typeface="Arial" pitchFamily="34" charset="0"/>
              <a:buChar char="•"/>
              <a:defRPr sz="2600" b="1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Font typeface="Wingdings" pitchFamily="2" charset="2"/>
              <a:buChar char="§"/>
              <a:defRPr lang="en-US" sz="2200" kern="1200" baseline="0" dirty="0" smtClean="0">
                <a:solidFill>
                  <a:schemeClr val="bg1"/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4" y="6492876"/>
            <a:ext cx="4164515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237" y="6492876"/>
            <a:ext cx="609441" cy="365125"/>
          </a:xfrm>
        </p:spPr>
        <p:txBody>
          <a:bodyPr/>
          <a:lstStyle>
            <a:lvl1pPr>
              <a:defRPr b="1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4" descr="DMP HORZ 2C RGB LARGE.png"/>
          <p:cNvPicPr>
            <a:picLocks noChangeAspect="1"/>
          </p:cNvPicPr>
          <p:nvPr/>
        </p:nvPicPr>
        <p:blipFill>
          <a:blip r:embed="rId2" cstate="print"/>
          <a:srcRect r="11111" b="25971"/>
          <a:stretch>
            <a:fillRect/>
          </a:stretch>
        </p:blipFill>
        <p:spPr bwMode="auto">
          <a:xfrm>
            <a:off x="406294" y="5562600"/>
            <a:ext cx="243776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77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ransition - seg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519672"/>
            <a:ext cx="12188825" cy="338328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1320456" y="228600"/>
            <a:ext cx="10868369" cy="1371600"/>
          </a:xfrm>
          <a:prstGeom prst="snipRoundRect">
            <a:avLst>
              <a:gd name="adj1" fmla="val 16667"/>
              <a:gd name="adj2" fmla="val 1755"/>
            </a:avLst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381000"/>
            <a:ext cx="9649486" cy="1066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23603" y="1752600"/>
            <a:ext cx="10258928" cy="4038600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bg1"/>
              </a:buClr>
              <a:buFont typeface="Arial" pitchFamily="34" charset="0"/>
              <a:buChar char="•"/>
              <a:defRPr sz="2600" b="1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Font typeface="Wingdings" pitchFamily="2" charset="2"/>
              <a:buChar char="§"/>
              <a:defRPr lang="en-US" sz="2200" kern="1200" baseline="0" dirty="0" smtClean="0">
                <a:solidFill>
                  <a:schemeClr val="bg1"/>
                </a:solidFill>
                <a:latin typeface="+mj-lt"/>
                <a:ea typeface="+mn-ea"/>
                <a:cs typeface="Aharoni" pitchFamily="2" charset="-79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buFont typeface="Wingdings" pitchFamily="2" charset="2"/>
              <a:buChar char="§"/>
              <a:defRPr lang="en-US" sz="20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haroni" pitchFamily="2" charset="-79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1574" y="6492876"/>
            <a:ext cx="4164515" cy="365125"/>
          </a:xfrm>
        </p:spPr>
        <p:txBody>
          <a:bodyPr/>
          <a:lstStyle>
            <a:lvl1pPr>
              <a:defRPr b="1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6237" y="6492876"/>
            <a:ext cx="609441" cy="365125"/>
          </a:xfrm>
        </p:spPr>
        <p:txBody>
          <a:bodyPr/>
          <a:lstStyle>
            <a:lvl1pPr>
              <a:defRPr b="1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3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147" y="0"/>
            <a:ext cx="964948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4" y="6492876"/>
            <a:ext cx="375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07001" y="6492876"/>
            <a:ext cx="4469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7810" y="6492876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2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baseline="0">
          <a:solidFill>
            <a:schemeClr val="tx1"/>
          </a:solidFill>
          <a:latin typeface="CG Omeg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SzPct val="125000"/>
        <a:buFont typeface="Arial" pitchFamily="34" charset="0"/>
        <a:buChar char="•"/>
        <a:defRPr lang="en-US" sz="2800" kern="1200" baseline="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50000"/>
          </a:schemeClr>
        </a:buClr>
        <a:buFont typeface="Arial" pitchFamily="34" charset="0"/>
        <a:buChar char="–"/>
        <a:defRPr lang="en-US" sz="2800" kern="1200" baseline="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lvl2pPr>
      <a:lvl3pPr marL="1143000" indent="-22860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lang="en-US" sz="2800" kern="1200" baseline="0" dirty="0" smtClean="0">
          <a:solidFill>
            <a:schemeClr val="tx1"/>
          </a:solidFill>
          <a:latin typeface="+mj-lt"/>
          <a:ea typeface="+mn-ea"/>
          <a:cs typeface="Aharoni" pitchFamily="2" charset="-79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40911" y="3581400"/>
            <a:ext cx="6907001" cy="1165225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</a:rPr>
              <a:t>Dominion Energy</a:t>
            </a:r>
            <a:br>
              <a:rPr lang="en-US" sz="4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4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IRP Technical Conference</a:t>
            </a: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1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1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1400" dirty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US" sz="14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en-US" sz="28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April 25, </a:t>
            </a: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</a:rPr>
              <a:t>2019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5175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2209800"/>
            <a:ext cx="10986144" cy="1846659"/>
          </a:xfrm>
        </p:spPr>
        <p:txBody>
          <a:bodyPr/>
          <a:lstStyle/>
          <a:p>
            <a:r>
              <a:rPr lang="en-US" sz="4400" dirty="0" smtClean="0"/>
              <a:t>Supply Reliability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 Reliability RFP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Backdrop</a:t>
            </a:r>
          </a:p>
          <a:p>
            <a:pPr lvl="1"/>
            <a:r>
              <a:rPr lang="en-US" sz="2000" dirty="0"/>
              <a:t>2018 Pre-Approval Application &amp; Order</a:t>
            </a:r>
          </a:p>
          <a:p>
            <a:endParaRPr lang="en-US" sz="2400" dirty="0" smtClean="0"/>
          </a:p>
          <a:p>
            <a:r>
              <a:rPr lang="en-US" sz="2400" dirty="0" smtClean="0"/>
              <a:t>Supply </a:t>
            </a:r>
            <a:r>
              <a:rPr lang="en-US" sz="2400" dirty="0"/>
              <a:t>Reliability Resource</a:t>
            </a:r>
          </a:p>
          <a:p>
            <a:pPr lvl="1"/>
            <a:r>
              <a:rPr lang="en-US" sz="2000" dirty="0"/>
              <a:t>2019 RFP Resource Requirements</a:t>
            </a:r>
          </a:p>
          <a:p>
            <a:endParaRPr lang="en-US" sz="2400" dirty="0"/>
          </a:p>
          <a:p>
            <a:r>
              <a:rPr lang="en-US" sz="2400" dirty="0" smtClean="0"/>
              <a:t>RFP Response Summary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Serving Unserved Rural Communities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06AE61-C3FE-473F-8025-76D6E0FB6CD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 On-System LNG Facility Docket (18-057-03)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On April 30</a:t>
            </a:r>
            <a:r>
              <a:rPr lang="en-US" sz="1800" baseline="30000" dirty="0"/>
              <a:t>th</a:t>
            </a:r>
            <a:r>
              <a:rPr lang="en-US" sz="1800" dirty="0"/>
              <a:t>, 2018 DEU applied to the Utah Public Service Commission (PSC) for pre-approval of its on-system LNG </a:t>
            </a:r>
            <a:r>
              <a:rPr lang="en-US" sz="1800" dirty="0" smtClean="0"/>
              <a:t>Facility</a:t>
            </a:r>
            <a:endParaRPr lang="en-US" sz="1800" dirty="0"/>
          </a:p>
          <a:p>
            <a:pPr lvl="1"/>
            <a:r>
              <a:rPr lang="en-US" sz="1600" dirty="0"/>
              <a:t>As part of this Application, DEU compared the costs and benefits of the on-system LNG facility with 10 other </a:t>
            </a:r>
            <a:r>
              <a:rPr lang="en-US" sz="1600" dirty="0" smtClean="0"/>
              <a:t>options</a:t>
            </a:r>
            <a:endParaRPr lang="en-US" sz="1600" dirty="0"/>
          </a:p>
          <a:p>
            <a:pPr lvl="1"/>
            <a:r>
              <a:rPr lang="en-US" sz="1600" dirty="0"/>
              <a:t>There were </a:t>
            </a:r>
            <a:r>
              <a:rPr lang="en-US" sz="1600" dirty="0" smtClean="0"/>
              <a:t>four interveners </a:t>
            </a:r>
            <a:r>
              <a:rPr lang="en-US" sz="1600" dirty="0"/>
              <a:t>to the docket: Division of Public Utilities (DPU), the Office of Consumer Services</a:t>
            </a:r>
            <a:r>
              <a:rPr lang="en-US" sz="1600" dirty="0" smtClean="0"/>
              <a:t>, Utah Association of Energy Users </a:t>
            </a:r>
            <a:r>
              <a:rPr lang="en-US" sz="1600" dirty="0"/>
              <a:t>and Magnum LLC 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1800" dirty="0"/>
              <a:t>On October 22</a:t>
            </a:r>
            <a:r>
              <a:rPr lang="en-US" sz="1800" baseline="30000" dirty="0"/>
              <a:t>nd</a:t>
            </a:r>
            <a:r>
              <a:rPr lang="en-US" sz="1800" dirty="0"/>
              <a:t>, 2018 the Utah PSC denied DEU’s Application stating:</a:t>
            </a:r>
          </a:p>
          <a:p>
            <a:pPr lvl="1"/>
            <a:r>
              <a:rPr lang="en-US" sz="1600" dirty="0"/>
              <a:t>“</a:t>
            </a:r>
            <a:r>
              <a:rPr lang="en-US" sz="1600" i="1" dirty="0"/>
              <a:t>As explained by witnesses from both the DPU and Magnum, DEU could have followed standard industry practice by </a:t>
            </a:r>
            <a:r>
              <a:rPr lang="en-US" sz="1600" i="1" u="sng" dirty="0"/>
              <a:t>issuing a well-defined RFP</a:t>
            </a:r>
            <a:r>
              <a:rPr lang="en-US" sz="1600" i="1" dirty="0"/>
              <a:t> to identify the market options available to mitigate the specific risk DEU seeks to address…”</a:t>
            </a:r>
          </a:p>
          <a:p>
            <a:pPr marL="457200" lvl="1" indent="0">
              <a:buNone/>
            </a:pPr>
            <a:endParaRPr lang="en-US" sz="1600" i="1" dirty="0"/>
          </a:p>
          <a:p>
            <a:pPr lvl="1"/>
            <a:r>
              <a:rPr lang="en-US" sz="1600" i="1" dirty="0"/>
              <a:t>“We find that </a:t>
            </a:r>
            <a:r>
              <a:rPr lang="en-US" sz="1600" i="1" u="sng" dirty="0"/>
              <a:t>if DEU had solicited bids </a:t>
            </a:r>
            <a:r>
              <a:rPr lang="en-US" sz="1600" i="1" dirty="0"/>
              <a:t>for a resource that could provide instantaneously 150,000 Dth/day of gas for eight days to DEU’s distribution system, i.e. the resource requirement specified in the Application, DEU would have a </a:t>
            </a:r>
            <a:r>
              <a:rPr lang="en-US" sz="1600" i="1" u="sng" dirty="0"/>
              <a:t>more complete record </a:t>
            </a:r>
            <a:r>
              <a:rPr lang="en-US" sz="1600" i="1" dirty="0"/>
              <a:t>on which we could consider whether its selected reliability resource is in the public interest.”</a:t>
            </a:r>
          </a:p>
          <a:p>
            <a:pPr marL="457200" lvl="1" indent="0">
              <a:buNone/>
            </a:pPr>
            <a:endParaRPr lang="en-US" sz="1600" dirty="0"/>
          </a:p>
          <a:p>
            <a:pPr lvl="1"/>
            <a:r>
              <a:rPr lang="en-US" sz="1600" dirty="0" smtClean="0"/>
              <a:t>“</a:t>
            </a:r>
            <a:r>
              <a:rPr lang="en-US" sz="1600" i="1" dirty="0"/>
              <a:t>We conclude that the ability of the LNG Facility to serve, remote, currently unserved locations could qualify as a relevant factor under our required analysis, but we find the record in this proceeding is insufficient to consider that factor”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Pre-Approval Application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6F79340-D8FE-4871-BF18-1545491C3D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0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Dominion Energy Utah RFP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On January 2nd, 2019 DEU issued a supply reliability RFP seeking proposals for a resource that provides natural gas supply to the DEU system in the event of supply disruptions. The resource must provide:</a:t>
            </a:r>
          </a:p>
          <a:p>
            <a:pPr lvl="1"/>
            <a:r>
              <a:rPr lang="en-US" sz="1400" dirty="0"/>
              <a:t>Optimal delivery of up to 150,000 Dth/day</a:t>
            </a:r>
          </a:p>
          <a:p>
            <a:pPr lvl="1"/>
            <a:r>
              <a:rPr lang="en-US" sz="1400" dirty="0"/>
              <a:t>Optimal delivery pressure of 650-720 psig</a:t>
            </a:r>
          </a:p>
          <a:p>
            <a:pPr lvl="1"/>
            <a:r>
              <a:rPr lang="en-US" sz="1400" dirty="0"/>
              <a:t>Total Annual Supply of 750,000-1,500,000 Dth</a:t>
            </a:r>
          </a:p>
          <a:p>
            <a:pPr lvl="1"/>
            <a:r>
              <a:rPr lang="en-US" sz="1400" dirty="0"/>
              <a:t>Delivery of Supply must be available on an as-needed basis no later than 30 mins from call</a:t>
            </a:r>
          </a:p>
          <a:p>
            <a:pPr lvl="1"/>
            <a:r>
              <a:rPr lang="en-US" sz="1400" dirty="0"/>
              <a:t>Gas supply must be continuously available to utilize the total annual supply</a:t>
            </a:r>
          </a:p>
          <a:p>
            <a:r>
              <a:rPr lang="en-US" sz="1800" dirty="0"/>
              <a:t>The RFP provided that all submitted proposals would be evaluated</a:t>
            </a:r>
          </a:p>
          <a:p>
            <a:pPr marL="0" indent="0">
              <a:buNone/>
            </a:pPr>
            <a:r>
              <a:rPr lang="en-US" sz="1800" dirty="0"/>
              <a:t>       against DEU’s on-system LNG facility as described in Docket 18-057-03</a:t>
            </a:r>
            <a:endParaRPr lang="en-US" sz="1400" dirty="0"/>
          </a:p>
          <a:p>
            <a:r>
              <a:rPr lang="en-US" sz="1800" dirty="0"/>
              <a:t>DEU specified an optimal area for supplies to be delivered into the </a:t>
            </a:r>
            <a:br>
              <a:rPr lang="en-US" sz="1800" dirty="0"/>
            </a:br>
            <a:r>
              <a:rPr lang="en-US" sz="1800" dirty="0"/>
              <a:t>Demand Center</a:t>
            </a:r>
          </a:p>
          <a:p>
            <a:pPr lvl="1"/>
            <a:r>
              <a:rPr lang="en-US" sz="1400" dirty="0"/>
              <a:t>For responses with proposed delivery outside the optimal area, additional costs </a:t>
            </a:r>
            <a:br>
              <a:rPr lang="en-US" sz="1400" dirty="0"/>
            </a:br>
            <a:r>
              <a:rPr lang="en-US" sz="1400" dirty="0"/>
              <a:t>for DEU system reinforcements that may be needed to achieve equivalent system impacts</a:t>
            </a:r>
          </a:p>
          <a:p>
            <a:pPr marL="457200" lvl="1" indent="0">
              <a:buNone/>
            </a:pPr>
            <a:r>
              <a:rPr lang="en-US" sz="1400" dirty="0"/>
              <a:t>       would be added to the total proposal cost</a:t>
            </a:r>
          </a:p>
          <a:p>
            <a:r>
              <a:rPr lang="en-US" sz="1800" dirty="0"/>
              <a:t>RFP Responses were due on March 4</a:t>
            </a:r>
            <a:r>
              <a:rPr lang="en-US" sz="1800" baseline="30000" dirty="0"/>
              <a:t>th</a:t>
            </a:r>
            <a:r>
              <a:rPr lang="en-US" sz="1800" dirty="0"/>
              <a:t>, 2019</a:t>
            </a:r>
          </a:p>
          <a:p>
            <a:pPr lvl="1"/>
            <a:r>
              <a:rPr lang="en-US" sz="1400" dirty="0"/>
              <a:t>DEU received RFP responses from three entities, Magnum LLC, Prometheus Inc.,</a:t>
            </a:r>
          </a:p>
          <a:p>
            <a:pPr marL="457200" lvl="1" indent="0">
              <a:buNone/>
            </a:pPr>
            <a:r>
              <a:rPr lang="en-US" sz="1400" dirty="0"/>
              <a:t>       and United Energy Partners </a:t>
            </a:r>
          </a:p>
          <a:p>
            <a:endParaRPr lang="en-US" sz="1800" dirty="0"/>
          </a:p>
          <a:p>
            <a:endParaRPr lang="en-US" sz="1800" dirty="0"/>
          </a:p>
          <a:p>
            <a:pPr marL="457200" lvl="1" indent="0">
              <a:buNone/>
            </a:pPr>
            <a:endParaRPr lang="en-US" sz="1400" dirty="0"/>
          </a:p>
          <a:p>
            <a:pPr lvl="1"/>
            <a:endParaRPr lang="en-US" sz="1400" dirty="0"/>
          </a:p>
          <a:p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Supply Reliability Resource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2" y="2057400"/>
            <a:ext cx="3626953" cy="427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/>
          <p:nvPr/>
        </p:nvSpPr>
        <p:spPr>
          <a:xfrm>
            <a:off x="8778524" y="3382786"/>
            <a:ext cx="1758950" cy="1390650"/>
          </a:xfrm>
          <a:custGeom>
            <a:avLst/>
            <a:gdLst>
              <a:gd name="connsiteX0" fmla="*/ 0 w 1949450"/>
              <a:gd name="connsiteY0" fmla="*/ 0 h 1365250"/>
              <a:gd name="connsiteX1" fmla="*/ 1949450 w 1949450"/>
              <a:gd name="connsiteY1" fmla="*/ 0 h 1365250"/>
              <a:gd name="connsiteX2" fmla="*/ 1949450 w 1949450"/>
              <a:gd name="connsiteY2" fmla="*/ 1365250 h 1365250"/>
              <a:gd name="connsiteX3" fmla="*/ 0 w 1949450"/>
              <a:gd name="connsiteY3" fmla="*/ 1365250 h 1365250"/>
              <a:gd name="connsiteX4" fmla="*/ 0 w 1949450"/>
              <a:gd name="connsiteY4" fmla="*/ 0 h 1365250"/>
              <a:gd name="connsiteX0" fmla="*/ 0 w 1949450"/>
              <a:gd name="connsiteY0" fmla="*/ 6350 h 1371600"/>
              <a:gd name="connsiteX1" fmla="*/ 260350 w 1949450"/>
              <a:gd name="connsiteY1" fmla="*/ 0 h 1371600"/>
              <a:gd name="connsiteX2" fmla="*/ 1949450 w 1949450"/>
              <a:gd name="connsiteY2" fmla="*/ 6350 h 1371600"/>
              <a:gd name="connsiteX3" fmla="*/ 1949450 w 1949450"/>
              <a:gd name="connsiteY3" fmla="*/ 1371600 h 1371600"/>
              <a:gd name="connsiteX4" fmla="*/ 0 w 1949450"/>
              <a:gd name="connsiteY4" fmla="*/ 1371600 h 1371600"/>
              <a:gd name="connsiteX5" fmla="*/ 0 w 1949450"/>
              <a:gd name="connsiteY5" fmla="*/ 6350 h 1371600"/>
              <a:gd name="connsiteX0" fmla="*/ 0 w 1949450"/>
              <a:gd name="connsiteY0" fmla="*/ 6350 h 1371600"/>
              <a:gd name="connsiteX1" fmla="*/ 260350 w 1949450"/>
              <a:gd name="connsiteY1" fmla="*/ 0 h 1371600"/>
              <a:gd name="connsiteX2" fmla="*/ 787400 w 1949450"/>
              <a:gd name="connsiteY2" fmla="*/ 647700 h 1371600"/>
              <a:gd name="connsiteX3" fmla="*/ 1949450 w 1949450"/>
              <a:gd name="connsiteY3" fmla="*/ 6350 h 1371600"/>
              <a:gd name="connsiteX4" fmla="*/ 1949450 w 1949450"/>
              <a:gd name="connsiteY4" fmla="*/ 1371600 h 1371600"/>
              <a:gd name="connsiteX5" fmla="*/ 0 w 1949450"/>
              <a:gd name="connsiteY5" fmla="*/ 1371600 h 1371600"/>
              <a:gd name="connsiteX6" fmla="*/ 0 w 1949450"/>
              <a:gd name="connsiteY6" fmla="*/ 6350 h 1371600"/>
              <a:gd name="connsiteX0" fmla="*/ 0 w 1949450"/>
              <a:gd name="connsiteY0" fmla="*/ 6350 h 1371600"/>
              <a:gd name="connsiteX1" fmla="*/ 260350 w 1949450"/>
              <a:gd name="connsiteY1" fmla="*/ 0 h 1371600"/>
              <a:gd name="connsiteX2" fmla="*/ 787400 w 1949450"/>
              <a:gd name="connsiteY2" fmla="*/ 647700 h 1371600"/>
              <a:gd name="connsiteX3" fmla="*/ 1949450 w 1949450"/>
              <a:gd name="connsiteY3" fmla="*/ 6350 h 1371600"/>
              <a:gd name="connsiteX4" fmla="*/ 1949450 w 1949450"/>
              <a:gd name="connsiteY4" fmla="*/ 1371600 h 1371600"/>
              <a:gd name="connsiteX5" fmla="*/ 0 w 1949450"/>
              <a:gd name="connsiteY5" fmla="*/ 1371600 h 1371600"/>
              <a:gd name="connsiteX6" fmla="*/ 0 w 1949450"/>
              <a:gd name="connsiteY6" fmla="*/ 6350 h 1371600"/>
              <a:gd name="connsiteX0" fmla="*/ 0 w 1949450"/>
              <a:gd name="connsiteY0" fmla="*/ 25400 h 1390650"/>
              <a:gd name="connsiteX1" fmla="*/ 349250 w 1949450"/>
              <a:gd name="connsiteY1" fmla="*/ 0 h 1390650"/>
              <a:gd name="connsiteX2" fmla="*/ 787400 w 1949450"/>
              <a:gd name="connsiteY2" fmla="*/ 666750 h 1390650"/>
              <a:gd name="connsiteX3" fmla="*/ 1949450 w 1949450"/>
              <a:gd name="connsiteY3" fmla="*/ 25400 h 1390650"/>
              <a:gd name="connsiteX4" fmla="*/ 1949450 w 1949450"/>
              <a:gd name="connsiteY4" fmla="*/ 1390650 h 1390650"/>
              <a:gd name="connsiteX5" fmla="*/ 0 w 1949450"/>
              <a:gd name="connsiteY5" fmla="*/ 1390650 h 1390650"/>
              <a:gd name="connsiteX6" fmla="*/ 0 w 1949450"/>
              <a:gd name="connsiteY6" fmla="*/ 25400 h 1390650"/>
              <a:gd name="connsiteX0" fmla="*/ 0 w 1949450"/>
              <a:gd name="connsiteY0" fmla="*/ 25400 h 1390650"/>
              <a:gd name="connsiteX1" fmla="*/ 349250 w 1949450"/>
              <a:gd name="connsiteY1" fmla="*/ 0 h 1390650"/>
              <a:gd name="connsiteX2" fmla="*/ 787400 w 1949450"/>
              <a:gd name="connsiteY2" fmla="*/ 666750 h 1390650"/>
              <a:gd name="connsiteX3" fmla="*/ 1638300 w 1949450"/>
              <a:gd name="connsiteY3" fmla="*/ 660400 h 1390650"/>
              <a:gd name="connsiteX4" fmla="*/ 1949450 w 1949450"/>
              <a:gd name="connsiteY4" fmla="*/ 25400 h 1390650"/>
              <a:gd name="connsiteX5" fmla="*/ 1949450 w 1949450"/>
              <a:gd name="connsiteY5" fmla="*/ 1390650 h 1390650"/>
              <a:gd name="connsiteX6" fmla="*/ 0 w 1949450"/>
              <a:gd name="connsiteY6" fmla="*/ 1390650 h 1390650"/>
              <a:gd name="connsiteX7" fmla="*/ 0 w 1949450"/>
              <a:gd name="connsiteY7" fmla="*/ 25400 h 1390650"/>
              <a:gd name="connsiteX0" fmla="*/ 0 w 1949450"/>
              <a:gd name="connsiteY0" fmla="*/ 25400 h 1390650"/>
              <a:gd name="connsiteX1" fmla="*/ 349250 w 1949450"/>
              <a:gd name="connsiteY1" fmla="*/ 0 h 1390650"/>
              <a:gd name="connsiteX2" fmla="*/ 787400 w 1949450"/>
              <a:gd name="connsiteY2" fmla="*/ 666750 h 1390650"/>
              <a:gd name="connsiteX3" fmla="*/ 1638300 w 1949450"/>
              <a:gd name="connsiteY3" fmla="*/ 660400 h 1390650"/>
              <a:gd name="connsiteX4" fmla="*/ 1949450 w 1949450"/>
              <a:gd name="connsiteY4" fmla="*/ 25400 h 1390650"/>
              <a:gd name="connsiteX5" fmla="*/ 1949450 w 1949450"/>
              <a:gd name="connsiteY5" fmla="*/ 1390650 h 1390650"/>
              <a:gd name="connsiteX6" fmla="*/ 0 w 1949450"/>
              <a:gd name="connsiteY6" fmla="*/ 1390650 h 1390650"/>
              <a:gd name="connsiteX7" fmla="*/ 0 w 1949450"/>
              <a:gd name="connsiteY7" fmla="*/ 25400 h 1390650"/>
              <a:gd name="connsiteX0" fmla="*/ 0 w 1949450"/>
              <a:gd name="connsiteY0" fmla="*/ 25400 h 1390650"/>
              <a:gd name="connsiteX1" fmla="*/ 349250 w 1949450"/>
              <a:gd name="connsiteY1" fmla="*/ 0 h 1390650"/>
              <a:gd name="connsiteX2" fmla="*/ 787400 w 1949450"/>
              <a:gd name="connsiteY2" fmla="*/ 666750 h 1390650"/>
              <a:gd name="connsiteX3" fmla="*/ 1638300 w 1949450"/>
              <a:gd name="connsiteY3" fmla="*/ 660400 h 1390650"/>
              <a:gd name="connsiteX4" fmla="*/ 1784350 w 1949450"/>
              <a:gd name="connsiteY4" fmla="*/ 19050 h 1390650"/>
              <a:gd name="connsiteX5" fmla="*/ 1949450 w 1949450"/>
              <a:gd name="connsiteY5" fmla="*/ 25400 h 1390650"/>
              <a:gd name="connsiteX6" fmla="*/ 1949450 w 1949450"/>
              <a:gd name="connsiteY6" fmla="*/ 1390650 h 1390650"/>
              <a:gd name="connsiteX7" fmla="*/ 0 w 1949450"/>
              <a:gd name="connsiteY7" fmla="*/ 1390650 h 1390650"/>
              <a:gd name="connsiteX8" fmla="*/ 0 w 1949450"/>
              <a:gd name="connsiteY8" fmla="*/ 25400 h 1390650"/>
              <a:gd name="connsiteX0" fmla="*/ 0 w 1949450"/>
              <a:gd name="connsiteY0" fmla="*/ 25400 h 1390650"/>
              <a:gd name="connsiteX1" fmla="*/ 349250 w 1949450"/>
              <a:gd name="connsiteY1" fmla="*/ 0 h 1390650"/>
              <a:gd name="connsiteX2" fmla="*/ 787400 w 1949450"/>
              <a:gd name="connsiteY2" fmla="*/ 666750 h 1390650"/>
              <a:gd name="connsiteX3" fmla="*/ 1638300 w 1949450"/>
              <a:gd name="connsiteY3" fmla="*/ 660400 h 1390650"/>
              <a:gd name="connsiteX4" fmla="*/ 1784350 w 1949450"/>
              <a:gd name="connsiteY4" fmla="*/ 19050 h 1390650"/>
              <a:gd name="connsiteX5" fmla="*/ 1949450 w 1949450"/>
              <a:gd name="connsiteY5" fmla="*/ 25400 h 1390650"/>
              <a:gd name="connsiteX6" fmla="*/ 1949450 w 1949450"/>
              <a:gd name="connsiteY6" fmla="*/ 1390650 h 1390650"/>
              <a:gd name="connsiteX7" fmla="*/ 0 w 1949450"/>
              <a:gd name="connsiteY7" fmla="*/ 1390650 h 1390650"/>
              <a:gd name="connsiteX8" fmla="*/ 0 w 1949450"/>
              <a:gd name="connsiteY8" fmla="*/ 25400 h 1390650"/>
              <a:gd name="connsiteX0" fmla="*/ 0 w 1949450"/>
              <a:gd name="connsiteY0" fmla="*/ 25400 h 1390650"/>
              <a:gd name="connsiteX1" fmla="*/ 349250 w 1949450"/>
              <a:gd name="connsiteY1" fmla="*/ 0 h 1390650"/>
              <a:gd name="connsiteX2" fmla="*/ 787400 w 1949450"/>
              <a:gd name="connsiteY2" fmla="*/ 666750 h 1390650"/>
              <a:gd name="connsiteX3" fmla="*/ 1638300 w 1949450"/>
              <a:gd name="connsiteY3" fmla="*/ 660400 h 1390650"/>
              <a:gd name="connsiteX4" fmla="*/ 1435100 w 1949450"/>
              <a:gd name="connsiteY4" fmla="*/ 901700 h 1390650"/>
              <a:gd name="connsiteX5" fmla="*/ 1949450 w 1949450"/>
              <a:gd name="connsiteY5" fmla="*/ 25400 h 1390650"/>
              <a:gd name="connsiteX6" fmla="*/ 1949450 w 1949450"/>
              <a:gd name="connsiteY6" fmla="*/ 1390650 h 1390650"/>
              <a:gd name="connsiteX7" fmla="*/ 0 w 1949450"/>
              <a:gd name="connsiteY7" fmla="*/ 1390650 h 1390650"/>
              <a:gd name="connsiteX8" fmla="*/ 0 w 1949450"/>
              <a:gd name="connsiteY8" fmla="*/ 25400 h 1390650"/>
              <a:gd name="connsiteX0" fmla="*/ 0 w 1949450"/>
              <a:gd name="connsiteY0" fmla="*/ 25400 h 1390650"/>
              <a:gd name="connsiteX1" fmla="*/ 349250 w 1949450"/>
              <a:gd name="connsiteY1" fmla="*/ 0 h 1390650"/>
              <a:gd name="connsiteX2" fmla="*/ 787400 w 1949450"/>
              <a:gd name="connsiteY2" fmla="*/ 666750 h 1390650"/>
              <a:gd name="connsiteX3" fmla="*/ 1638300 w 1949450"/>
              <a:gd name="connsiteY3" fmla="*/ 660400 h 1390650"/>
              <a:gd name="connsiteX4" fmla="*/ 1435100 w 1949450"/>
              <a:gd name="connsiteY4" fmla="*/ 901700 h 1390650"/>
              <a:gd name="connsiteX5" fmla="*/ 1536700 w 1949450"/>
              <a:gd name="connsiteY5" fmla="*/ 1047750 h 1390650"/>
              <a:gd name="connsiteX6" fmla="*/ 1949450 w 1949450"/>
              <a:gd name="connsiteY6" fmla="*/ 1390650 h 1390650"/>
              <a:gd name="connsiteX7" fmla="*/ 0 w 1949450"/>
              <a:gd name="connsiteY7" fmla="*/ 1390650 h 1390650"/>
              <a:gd name="connsiteX8" fmla="*/ 0 w 1949450"/>
              <a:gd name="connsiteY8" fmla="*/ 25400 h 1390650"/>
              <a:gd name="connsiteX0" fmla="*/ 0 w 1949450"/>
              <a:gd name="connsiteY0" fmla="*/ 25400 h 1390650"/>
              <a:gd name="connsiteX1" fmla="*/ 349250 w 1949450"/>
              <a:gd name="connsiteY1" fmla="*/ 0 h 1390650"/>
              <a:gd name="connsiteX2" fmla="*/ 787400 w 1949450"/>
              <a:gd name="connsiteY2" fmla="*/ 666750 h 1390650"/>
              <a:gd name="connsiteX3" fmla="*/ 1638300 w 1949450"/>
              <a:gd name="connsiteY3" fmla="*/ 660400 h 1390650"/>
              <a:gd name="connsiteX4" fmla="*/ 1435100 w 1949450"/>
              <a:gd name="connsiteY4" fmla="*/ 901700 h 1390650"/>
              <a:gd name="connsiteX5" fmla="*/ 1581150 w 1949450"/>
              <a:gd name="connsiteY5" fmla="*/ 1041400 h 1390650"/>
              <a:gd name="connsiteX6" fmla="*/ 1949450 w 1949450"/>
              <a:gd name="connsiteY6" fmla="*/ 1390650 h 1390650"/>
              <a:gd name="connsiteX7" fmla="*/ 0 w 1949450"/>
              <a:gd name="connsiteY7" fmla="*/ 1390650 h 1390650"/>
              <a:gd name="connsiteX8" fmla="*/ 0 w 1949450"/>
              <a:gd name="connsiteY8" fmla="*/ 25400 h 1390650"/>
              <a:gd name="connsiteX0" fmla="*/ 0 w 1758950"/>
              <a:gd name="connsiteY0" fmla="*/ 25400 h 1390650"/>
              <a:gd name="connsiteX1" fmla="*/ 349250 w 1758950"/>
              <a:gd name="connsiteY1" fmla="*/ 0 h 1390650"/>
              <a:gd name="connsiteX2" fmla="*/ 787400 w 1758950"/>
              <a:gd name="connsiteY2" fmla="*/ 666750 h 1390650"/>
              <a:gd name="connsiteX3" fmla="*/ 1638300 w 1758950"/>
              <a:gd name="connsiteY3" fmla="*/ 660400 h 1390650"/>
              <a:gd name="connsiteX4" fmla="*/ 1435100 w 1758950"/>
              <a:gd name="connsiteY4" fmla="*/ 901700 h 1390650"/>
              <a:gd name="connsiteX5" fmla="*/ 1581150 w 1758950"/>
              <a:gd name="connsiteY5" fmla="*/ 1041400 h 1390650"/>
              <a:gd name="connsiteX6" fmla="*/ 1758950 w 1758950"/>
              <a:gd name="connsiteY6" fmla="*/ 1390650 h 1390650"/>
              <a:gd name="connsiteX7" fmla="*/ 0 w 1758950"/>
              <a:gd name="connsiteY7" fmla="*/ 1390650 h 1390650"/>
              <a:gd name="connsiteX8" fmla="*/ 0 w 1758950"/>
              <a:gd name="connsiteY8" fmla="*/ 25400 h 1390650"/>
              <a:gd name="connsiteX0" fmla="*/ 0 w 1758950"/>
              <a:gd name="connsiteY0" fmla="*/ 25400 h 1390650"/>
              <a:gd name="connsiteX1" fmla="*/ 349250 w 1758950"/>
              <a:gd name="connsiteY1" fmla="*/ 0 h 1390650"/>
              <a:gd name="connsiteX2" fmla="*/ 787400 w 1758950"/>
              <a:gd name="connsiteY2" fmla="*/ 666750 h 1390650"/>
              <a:gd name="connsiteX3" fmla="*/ 1657350 w 1758950"/>
              <a:gd name="connsiteY3" fmla="*/ 666750 h 1390650"/>
              <a:gd name="connsiteX4" fmla="*/ 1435100 w 1758950"/>
              <a:gd name="connsiteY4" fmla="*/ 901700 h 1390650"/>
              <a:gd name="connsiteX5" fmla="*/ 1581150 w 1758950"/>
              <a:gd name="connsiteY5" fmla="*/ 1041400 h 1390650"/>
              <a:gd name="connsiteX6" fmla="*/ 1758950 w 1758950"/>
              <a:gd name="connsiteY6" fmla="*/ 1390650 h 1390650"/>
              <a:gd name="connsiteX7" fmla="*/ 0 w 1758950"/>
              <a:gd name="connsiteY7" fmla="*/ 1390650 h 1390650"/>
              <a:gd name="connsiteX8" fmla="*/ 0 w 1758950"/>
              <a:gd name="connsiteY8" fmla="*/ 25400 h 139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8950" h="1390650">
                <a:moveTo>
                  <a:pt x="0" y="25400"/>
                </a:moveTo>
                <a:lnTo>
                  <a:pt x="349250" y="0"/>
                </a:lnTo>
                <a:lnTo>
                  <a:pt x="787400" y="666750"/>
                </a:lnTo>
                <a:lnTo>
                  <a:pt x="1657350" y="666750"/>
                </a:lnTo>
                <a:lnTo>
                  <a:pt x="1435100" y="901700"/>
                </a:lnTo>
                <a:lnTo>
                  <a:pt x="1581150" y="1041400"/>
                </a:lnTo>
                <a:lnTo>
                  <a:pt x="1758950" y="1390650"/>
                </a:lnTo>
                <a:lnTo>
                  <a:pt x="0" y="1390650"/>
                </a:lnTo>
                <a:lnTo>
                  <a:pt x="0" y="25400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354 psig</a:t>
            </a:r>
          </a:p>
        </p:txBody>
      </p:sp>
      <p:sp>
        <p:nvSpPr>
          <p:cNvPr id="8" name="Rectangle 6"/>
          <p:cNvSpPr/>
          <p:nvPr/>
        </p:nvSpPr>
        <p:spPr>
          <a:xfrm>
            <a:off x="8778524" y="2263026"/>
            <a:ext cx="1949450" cy="1806596"/>
          </a:xfrm>
          <a:custGeom>
            <a:avLst/>
            <a:gdLst>
              <a:gd name="connsiteX0" fmla="*/ 0 w 2082800"/>
              <a:gd name="connsiteY0" fmla="*/ 0 h 1939946"/>
              <a:gd name="connsiteX1" fmla="*/ 2082800 w 2082800"/>
              <a:gd name="connsiteY1" fmla="*/ 0 h 1939946"/>
              <a:gd name="connsiteX2" fmla="*/ 2082800 w 2082800"/>
              <a:gd name="connsiteY2" fmla="*/ 1939946 h 1939946"/>
              <a:gd name="connsiteX3" fmla="*/ 0 w 2082800"/>
              <a:gd name="connsiteY3" fmla="*/ 1939946 h 1939946"/>
              <a:gd name="connsiteX4" fmla="*/ 0 w 2082800"/>
              <a:gd name="connsiteY4" fmla="*/ 0 h 1939946"/>
              <a:gd name="connsiteX0" fmla="*/ 0 w 2082800"/>
              <a:gd name="connsiteY0" fmla="*/ 0 h 1939946"/>
              <a:gd name="connsiteX1" fmla="*/ 2082800 w 2082800"/>
              <a:gd name="connsiteY1" fmla="*/ 0 h 1939946"/>
              <a:gd name="connsiteX2" fmla="*/ 2082800 w 2082800"/>
              <a:gd name="connsiteY2" fmla="*/ 1939946 h 1939946"/>
              <a:gd name="connsiteX3" fmla="*/ 476250 w 2082800"/>
              <a:gd name="connsiteY3" fmla="*/ 1400196 h 1939946"/>
              <a:gd name="connsiteX4" fmla="*/ 0 w 2082800"/>
              <a:gd name="connsiteY4" fmla="*/ 0 h 1939946"/>
              <a:gd name="connsiteX0" fmla="*/ 0 w 2082800"/>
              <a:gd name="connsiteY0" fmla="*/ 0 h 1939946"/>
              <a:gd name="connsiteX1" fmla="*/ 2082800 w 2082800"/>
              <a:gd name="connsiteY1" fmla="*/ 0 h 1939946"/>
              <a:gd name="connsiteX2" fmla="*/ 2082800 w 2082800"/>
              <a:gd name="connsiteY2" fmla="*/ 1939946 h 1939946"/>
              <a:gd name="connsiteX3" fmla="*/ 457200 w 2082800"/>
              <a:gd name="connsiteY3" fmla="*/ 1508146 h 1939946"/>
              <a:gd name="connsiteX4" fmla="*/ 0 w 2082800"/>
              <a:gd name="connsiteY4" fmla="*/ 0 h 1939946"/>
              <a:gd name="connsiteX0" fmla="*/ 0 w 2082800"/>
              <a:gd name="connsiteY0" fmla="*/ 0 h 1939946"/>
              <a:gd name="connsiteX1" fmla="*/ 2082800 w 2082800"/>
              <a:gd name="connsiteY1" fmla="*/ 0 h 1939946"/>
              <a:gd name="connsiteX2" fmla="*/ 2082800 w 2082800"/>
              <a:gd name="connsiteY2" fmla="*/ 1939946 h 1939946"/>
              <a:gd name="connsiteX3" fmla="*/ 457200 w 2082800"/>
              <a:gd name="connsiteY3" fmla="*/ 1508146 h 1939946"/>
              <a:gd name="connsiteX4" fmla="*/ 139700 w 2082800"/>
              <a:gd name="connsiteY4" fmla="*/ 738760 h 1939946"/>
              <a:gd name="connsiteX5" fmla="*/ 0 w 2082800"/>
              <a:gd name="connsiteY5" fmla="*/ 0 h 1939946"/>
              <a:gd name="connsiteX0" fmla="*/ 0 w 2082800"/>
              <a:gd name="connsiteY0" fmla="*/ 0 h 1660546"/>
              <a:gd name="connsiteX1" fmla="*/ 2082800 w 2082800"/>
              <a:gd name="connsiteY1" fmla="*/ 0 h 1660546"/>
              <a:gd name="connsiteX2" fmla="*/ 1670050 w 2082800"/>
              <a:gd name="connsiteY2" fmla="*/ 1660546 h 1660546"/>
              <a:gd name="connsiteX3" fmla="*/ 457200 w 2082800"/>
              <a:gd name="connsiteY3" fmla="*/ 1508146 h 1660546"/>
              <a:gd name="connsiteX4" fmla="*/ 139700 w 2082800"/>
              <a:gd name="connsiteY4" fmla="*/ 738760 h 1660546"/>
              <a:gd name="connsiteX5" fmla="*/ 0 w 2082800"/>
              <a:gd name="connsiteY5" fmla="*/ 0 h 1660546"/>
              <a:gd name="connsiteX0" fmla="*/ 0 w 2082800"/>
              <a:gd name="connsiteY0" fmla="*/ 0 h 1768496"/>
              <a:gd name="connsiteX1" fmla="*/ 2082800 w 2082800"/>
              <a:gd name="connsiteY1" fmla="*/ 0 h 1768496"/>
              <a:gd name="connsiteX2" fmla="*/ 1670050 w 2082800"/>
              <a:gd name="connsiteY2" fmla="*/ 1660546 h 1768496"/>
              <a:gd name="connsiteX3" fmla="*/ 768350 w 2082800"/>
              <a:gd name="connsiteY3" fmla="*/ 1768496 h 1768496"/>
              <a:gd name="connsiteX4" fmla="*/ 139700 w 2082800"/>
              <a:gd name="connsiteY4" fmla="*/ 738760 h 1768496"/>
              <a:gd name="connsiteX5" fmla="*/ 0 w 2082800"/>
              <a:gd name="connsiteY5" fmla="*/ 0 h 1768496"/>
              <a:gd name="connsiteX0" fmla="*/ 0 w 2082800"/>
              <a:gd name="connsiteY0" fmla="*/ 0 h 1806596"/>
              <a:gd name="connsiteX1" fmla="*/ 2082800 w 2082800"/>
              <a:gd name="connsiteY1" fmla="*/ 0 h 1806596"/>
              <a:gd name="connsiteX2" fmla="*/ 1663700 w 2082800"/>
              <a:gd name="connsiteY2" fmla="*/ 1806596 h 1806596"/>
              <a:gd name="connsiteX3" fmla="*/ 768350 w 2082800"/>
              <a:gd name="connsiteY3" fmla="*/ 1768496 h 1806596"/>
              <a:gd name="connsiteX4" fmla="*/ 139700 w 2082800"/>
              <a:gd name="connsiteY4" fmla="*/ 738760 h 1806596"/>
              <a:gd name="connsiteX5" fmla="*/ 0 w 2082800"/>
              <a:gd name="connsiteY5" fmla="*/ 0 h 1806596"/>
              <a:gd name="connsiteX0" fmla="*/ 0 w 2082800"/>
              <a:gd name="connsiteY0" fmla="*/ 0 h 1806596"/>
              <a:gd name="connsiteX1" fmla="*/ 2082800 w 2082800"/>
              <a:gd name="connsiteY1" fmla="*/ 0 h 1806596"/>
              <a:gd name="connsiteX2" fmla="*/ 1663700 w 2082800"/>
              <a:gd name="connsiteY2" fmla="*/ 1806596 h 1806596"/>
              <a:gd name="connsiteX3" fmla="*/ 768350 w 2082800"/>
              <a:gd name="connsiteY3" fmla="*/ 1787546 h 1806596"/>
              <a:gd name="connsiteX4" fmla="*/ 139700 w 2082800"/>
              <a:gd name="connsiteY4" fmla="*/ 738760 h 1806596"/>
              <a:gd name="connsiteX5" fmla="*/ 0 w 2082800"/>
              <a:gd name="connsiteY5" fmla="*/ 0 h 1806596"/>
              <a:gd name="connsiteX0" fmla="*/ 0 w 1949450"/>
              <a:gd name="connsiteY0" fmla="*/ 0 h 1806596"/>
              <a:gd name="connsiteX1" fmla="*/ 1949450 w 1949450"/>
              <a:gd name="connsiteY1" fmla="*/ 6350 h 1806596"/>
              <a:gd name="connsiteX2" fmla="*/ 1663700 w 1949450"/>
              <a:gd name="connsiteY2" fmla="*/ 1806596 h 1806596"/>
              <a:gd name="connsiteX3" fmla="*/ 768350 w 1949450"/>
              <a:gd name="connsiteY3" fmla="*/ 1787546 h 1806596"/>
              <a:gd name="connsiteX4" fmla="*/ 139700 w 1949450"/>
              <a:gd name="connsiteY4" fmla="*/ 738760 h 1806596"/>
              <a:gd name="connsiteX5" fmla="*/ 0 w 1949450"/>
              <a:gd name="connsiteY5" fmla="*/ 0 h 1806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9450" h="1806596">
                <a:moveTo>
                  <a:pt x="0" y="0"/>
                </a:moveTo>
                <a:lnTo>
                  <a:pt x="1949450" y="6350"/>
                </a:lnTo>
                <a:lnTo>
                  <a:pt x="1663700" y="1806596"/>
                </a:lnTo>
                <a:lnTo>
                  <a:pt x="768350" y="1787546"/>
                </a:lnTo>
                <a:cubicBezTo>
                  <a:pt x="687917" y="1531084"/>
                  <a:pt x="220133" y="995222"/>
                  <a:pt x="139700" y="738760"/>
                </a:cubicBezTo>
                <a:lnTo>
                  <a:pt x="0" y="0"/>
                </a:lnTo>
                <a:close/>
              </a:path>
            </a:pathLst>
          </a:custGeom>
          <a:solidFill>
            <a:srgbClr val="C2E4FF">
              <a:alpha val="6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471 psig</a:t>
            </a:r>
          </a:p>
        </p:txBody>
      </p:sp>
      <p:sp>
        <p:nvSpPr>
          <p:cNvPr id="9" name="Isosceles Triangle 8"/>
          <p:cNvSpPr/>
          <p:nvPr/>
        </p:nvSpPr>
        <p:spPr>
          <a:xfrm>
            <a:off x="9858608" y="4009916"/>
            <a:ext cx="182880" cy="182880"/>
          </a:xfrm>
          <a:prstGeom prst="triangle">
            <a:avLst/>
          </a:prstGeom>
          <a:solidFill>
            <a:srgbClr val="D4AF37">
              <a:alpha val="74118"/>
            </a:srgbClr>
          </a:solidFill>
          <a:ln w="6350">
            <a:solidFill>
              <a:srgbClr val="FFF100">
                <a:alpha val="72157"/>
              </a:srgbClr>
            </a:solidFill>
          </a:ln>
          <a:effectLst>
            <a:glow rad="101600">
              <a:srgbClr val="002060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CFF6CD-6267-4F0C-95C7-463FF54D8F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0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Dominion Energy Utah RFP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Response Summary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DE9ADDB-C5B2-4AD9-A8AC-2BD0FE05A2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42" y="2997066"/>
            <a:ext cx="3124201" cy="11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27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Serving Unserved Rural Communities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136D66-2E65-4617-A0E3-11660E8C12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42" y="2997066"/>
            <a:ext cx="3124201" cy="11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05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IRP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600200"/>
            <a:ext cx="8761491" cy="4648200"/>
          </a:xfrm>
        </p:spPr>
        <p:txBody>
          <a:bodyPr/>
          <a:lstStyle/>
          <a:p>
            <a:r>
              <a:rPr lang="en-US" sz="2400" dirty="0"/>
              <a:t>February 20, 2019 – Technical Conference</a:t>
            </a:r>
          </a:p>
          <a:p>
            <a:pPr lvl="1"/>
            <a:r>
              <a:rPr lang="en-US" sz="1800" dirty="0"/>
              <a:t>IRP Standards and Guidelines</a:t>
            </a:r>
          </a:p>
          <a:p>
            <a:pPr lvl="1"/>
            <a:r>
              <a:rPr lang="en-US" sz="1800" dirty="0"/>
              <a:t>Review of 2018 Order</a:t>
            </a:r>
          </a:p>
          <a:p>
            <a:pPr lvl="1"/>
            <a:r>
              <a:rPr lang="en-US" sz="1800" dirty="0"/>
              <a:t>Proposed 2019 IRP Outline</a:t>
            </a:r>
          </a:p>
          <a:p>
            <a:pPr lvl="1"/>
            <a:r>
              <a:rPr lang="en-US" sz="1800" dirty="0"/>
              <a:t>Renewable Natural Gas Update</a:t>
            </a:r>
          </a:p>
          <a:p>
            <a:pPr lvl="1"/>
            <a:r>
              <a:rPr lang="en-US" sz="1800" dirty="0" err="1"/>
              <a:t>Wexpro</a:t>
            </a:r>
            <a:r>
              <a:rPr lang="en-US" sz="1800" dirty="0"/>
              <a:t> Well Freeze-offs</a:t>
            </a:r>
          </a:p>
          <a:p>
            <a:r>
              <a:rPr lang="en-US" sz="2400" dirty="0"/>
              <a:t>April 2, 2019 – Technical Conference</a:t>
            </a:r>
          </a:p>
          <a:p>
            <a:pPr lvl="1"/>
            <a:r>
              <a:rPr lang="en-US" sz="1800" dirty="0"/>
              <a:t>Heating Season Review</a:t>
            </a:r>
          </a:p>
          <a:p>
            <a:pPr lvl="1"/>
            <a:r>
              <a:rPr lang="en-US" sz="1800" dirty="0"/>
              <a:t>Long Term Planning</a:t>
            </a:r>
          </a:p>
          <a:p>
            <a:pPr lvl="1"/>
            <a:r>
              <a:rPr lang="en-US" sz="1800" dirty="0"/>
              <a:t>Normal Heating Degree Days Update</a:t>
            </a:r>
          </a:p>
          <a:p>
            <a:pPr lvl="1"/>
            <a:r>
              <a:rPr lang="en-US" sz="1800" dirty="0"/>
              <a:t>Rural Expansion</a:t>
            </a:r>
          </a:p>
          <a:p>
            <a:pPr lvl="1"/>
            <a:r>
              <a:rPr lang="en-US" sz="1800" dirty="0"/>
              <a:t>Rate Case </a:t>
            </a:r>
            <a:r>
              <a:rPr lang="en-US" sz="1800" dirty="0" smtClean="0"/>
              <a:t>Preview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IRP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21" y="1600200"/>
            <a:ext cx="8761491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April 25, 2019 – Technical Conference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RFP Recommendations (Confidential)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Supply Reliability Results (Confidential)</a:t>
            </a:r>
          </a:p>
          <a:p>
            <a:r>
              <a:rPr lang="en-US" sz="2400" dirty="0" smtClean="0"/>
              <a:t>May </a:t>
            </a:r>
            <a:r>
              <a:rPr lang="en-US" sz="2400" dirty="0"/>
              <a:t>29, 2019 – Technical Conference</a:t>
            </a:r>
            <a:endParaRPr lang="en-US" sz="1200" dirty="0"/>
          </a:p>
          <a:p>
            <a:pPr lvl="1"/>
            <a:r>
              <a:rPr lang="en-US" sz="1800" dirty="0" err="1"/>
              <a:t>Wexpro</a:t>
            </a:r>
            <a:r>
              <a:rPr lang="en-US" sz="1800" dirty="0"/>
              <a:t> Matters (Confidential)</a:t>
            </a:r>
          </a:p>
          <a:p>
            <a:pPr lvl="1"/>
            <a:r>
              <a:rPr lang="en-US" sz="1800" dirty="0"/>
              <a:t>Integrity Management Update</a:t>
            </a:r>
          </a:p>
          <a:p>
            <a:r>
              <a:rPr lang="en-US" sz="2400" dirty="0"/>
              <a:t>June 20, 2019 – Technical Conference</a:t>
            </a:r>
          </a:p>
          <a:p>
            <a:pPr lvl="1"/>
            <a:r>
              <a:rPr lang="en-US" sz="2000" dirty="0"/>
              <a:t>Presentation of Integrated Resource Plan</a:t>
            </a:r>
            <a:endParaRPr lang="en-US" sz="4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8012" y="2209800"/>
            <a:ext cx="10986144" cy="1755930"/>
          </a:xfrm>
        </p:spPr>
        <p:txBody>
          <a:bodyPr/>
          <a:lstStyle/>
          <a:p>
            <a:r>
              <a:rPr lang="en-US" sz="4400" dirty="0" smtClean="0"/>
              <a:t>Gas Supply RFP Recommendations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RFP Responses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42" y="2997066"/>
            <a:ext cx="3124201" cy="11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1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Baseload Supply (</a:t>
            </a:r>
            <a:r>
              <a:rPr lang="en-US" dirty="0" err="1" smtClean="0"/>
              <a:t>Dth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42" y="2997066"/>
            <a:ext cx="3124201" cy="11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2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DEQP Peaking Supply (</a:t>
            </a:r>
            <a:r>
              <a:rPr lang="en-US" dirty="0" err="1" smtClean="0"/>
              <a:t>Dth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42" y="2997066"/>
            <a:ext cx="3124201" cy="11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6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 River Peaking Supply (</a:t>
            </a:r>
            <a:r>
              <a:rPr lang="en-US" dirty="0" err="1" smtClean="0"/>
              <a:t>Dth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42" y="2997066"/>
            <a:ext cx="3124201" cy="11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7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304800"/>
            <a:ext cx="11149065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Total Supply Under Contract and Recommended</a:t>
            </a:r>
            <a:br>
              <a:rPr lang="en-US" dirty="0"/>
            </a:br>
            <a:r>
              <a:rPr lang="en-US" dirty="0" smtClean="0"/>
              <a:t>2019-2020 </a:t>
            </a:r>
            <a:r>
              <a:rPr lang="en-US" dirty="0"/>
              <a:t>(</a:t>
            </a:r>
            <a:r>
              <a:rPr lang="en-US" dirty="0" err="1"/>
              <a:t>Dth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442" y="2997066"/>
            <a:ext cx="3124201" cy="117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5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ominio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minion Theme" id="{D909D1A9-19E6-4544-8518-2F2FDEBC1FC0}" vid="{9E251AB3-0C0D-4951-B2CF-14EA8F2C09F0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purl.org/dc/terms/"/>
    <ds:schemaRef ds:uri="4873beb7-5857-4685-be1f-d57550cc96c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Dominion Theme</Template>
  <TotalTime>1717</TotalTime>
  <Words>554</Words>
  <Application>Microsoft Office PowerPoint</Application>
  <PresentationFormat>Custom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Aharoni</vt:lpstr>
      <vt:lpstr>Arial</vt:lpstr>
      <vt:lpstr>Arial Black</vt:lpstr>
      <vt:lpstr>Calibri</vt:lpstr>
      <vt:lpstr>Cambria</vt:lpstr>
      <vt:lpstr>CG Omega</vt:lpstr>
      <vt:lpstr>Corbel</vt:lpstr>
      <vt:lpstr>Wingdings</vt:lpstr>
      <vt:lpstr>Dominion Theme</vt:lpstr>
      <vt:lpstr>Dominion Energy IRP Technical Conference   April 25, 2019 </vt:lpstr>
      <vt:lpstr>2019 IRP Schedule</vt:lpstr>
      <vt:lpstr>2019 IRP Schedule</vt:lpstr>
      <vt:lpstr>Gas Supply RFP Recommendations </vt:lpstr>
      <vt:lpstr>RFP Responses</vt:lpstr>
      <vt:lpstr>Baseload Supply (Dth)</vt:lpstr>
      <vt:lpstr>DEQP Peaking Supply (Dth)</vt:lpstr>
      <vt:lpstr>Kern River Peaking Supply (Dth)</vt:lpstr>
      <vt:lpstr>Total Supply Under Contract and Recommended 2019-2020 (Dth)</vt:lpstr>
      <vt:lpstr>Supply Reliability </vt:lpstr>
      <vt:lpstr>Supply Reliability RFP Evaluation</vt:lpstr>
      <vt:lpstr>2018 On-System LNG Facility Docket (18-057-03) </vt:lpstr>
      <vt:lpstr>2019 Dominion Energy Utah RFP</vt:lpstr>
      <vt:lpstr>2019 Dominion Energy Utah RFP</vt:lpstr>
      <vt:lpstr>Serving Unserved Rural Communities</vt:lpstr>
    </vt:vector>
  </TitlesOfParts>
  <Company>Questar Corp.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Supply Potential LNG Peak-shaving Facility Update</dc:title>
  <dc:creator>Michael Gill</dc:creator>
  <cp:lastModifiedBy>Melissa Paschal</cp:lastModifiedBy>
  <cp:revision>194</cp:revision>
  <cp:lastPrinted>2019-04-24T17:24:25Z</cp:lastPrinted>
  <dcterms:created xsi:type="dcterms:W3CDTF">2017-03-16T19:03:43Z</dcterms:created>
  <dcterms:modified xsi:type="dcterms:W3CDTF">2019-04-25T15:36:39Z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