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2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1">
          <p15:clr>
            <a:srgbClr val="A4A3A4"/>
          </p15:clr>
        </p15:guide>
        <p15:guide id="2" orient="horz" pos="622">
          <p15:clr>
            <a:srgbClr val="A4A3A4"/>
          </p15:clr>
        </p15:guide>
        <p15:guide id="3" orient="horz" pos="292">
          <p15:clr>
            <a:srgbClr val="A4A3A4"/>
          </p15:clr>
        </p15:guide>
        <p15:guide id="4" orient="horz" pos="869">
          <p15:clr>
            <a:srgbClr val="A4A3A4"/>
          </p15:clr>
        </p15:guide>
        <p15:guide id="5" orient="horz" pos="2662">
          <p15:clr>
            <a:srgbClr val="A4A3A4"/>
          </p15:clr>
        </p15:guide>
        <p15:guide id="6" pos="5472">
          <p15:clr>
            <a:srgbClr val="A4A3A4"/>
          </p15:clr>
        </p15:guide>
        <p15:guide id="7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8E8"/>
    <a:srgbClr val="C8102E"/>
    <a:srgbClr val="009639"/>
    <a:srgbClr val="007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0" autoAdjust="0"/>
    <p:restoredTop sz="94626" autoAdjust="0"/>
  </p:normalViewPr>
  <p:slideViewPr>
    <p:cSldViewPr snapToGrid="0" snapToObjects="1">
      <p:cViewPr varScale="1">
        <p:scale>
          <a:sx n="145" d="100"/>
          <a:sy n="145" d="100"/>
        </p:scale>
        <p:origin x="678" y="120"/>
      </p:cViewPr>
      <p:guideLst>
        <p:guide orient="horz" pos="2951"/>
        <p:guide orient="horz" pos="622"/>
        <p:guide orient="horz" pos="292"/>
        <p:guide orient="horz" pos="869"/>
        <p:guide orient="horz" pos="2662"/>
        <p:guide pos="5472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97630-E671-A448-99D6-E42D3F8184BF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E815D-CEC8-BE49-97D0-7E1E448E1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134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5981F-0B4C-4741-8A6C-E6C1C42C2315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3F08F-E65D-A344-96EE-4C0E52FD3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209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8776" y="429640"/>
            <a:ext cx="8228024" cy="5589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2400"/>
              </a:lnSpc>
              <a:defRPr sz="2400" baseline="0"/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51911" y="1303466"/>
            <a:ext cx="8234889" cy="2922460"/>
          </a:xfr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buSzPct val="100000"/>
              <a:buFont typeface="Arial"/>
              <a:buChar char="•"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ante</a:t>
            </a:r>
          </a:p>
          <a:p>
            <a:pPr lvl="0"/>
            <a:r>
              <a:rPr lang="en-US" dirty="0" err="1" smtClean="0"/>
              <a:t>Pharetra</a:t>
            </a:r>
            <a:r>
              <a:rPr lang="en-US" dirty="0" smtClean="0"/>
              <a:t> non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 at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4578865"/>
            <a:ext cx="2133600" cy="2692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May 1, 2019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7" y="4575816"/>
            <a:ext cx="23457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7200" y="4503018"/>
            <a:ext cx="824175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1853" y="4643612"/>
            <a:ext cx="914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7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een_stripe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64132" cy="5159406"/>
          </a:xfrm>
          <a:prstGeom prst="rect">
            <a:avLst/>
          </a:prstGeom>
        </p:spPr>
      </p:pic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101" y="399026"/>
            <a:ext cx="8241754" cy="39364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“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ante, </a:t>
            </a:r>
            <a:r>
              <a:rPr lang="en-US" dirty="0" err="1" smtClean="0"/>
              <a:t>pharetra</a:t>
            </a:r>
            <a:r>
              <a:rPr lang="en-US" dirty="0" smtClean="0"/>
              <a:t> non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,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 at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4578865"/>
            <a:ext cx="2133600" cy="2692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May 1, 2019</a:t>
            </a:fld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7" y="4575816"/>
            <a:ext cx="23457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57200" y="4503018"/>
            <a:ext cx="8241753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4643612"/>
            <a:ext cx="914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9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101" y="399026"/>
            <a:ext cx="8241754" cy="39364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“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ante, </a:t>
            </a:r>
            <a:r>
              <a:rPr lang="en-US" dirty="0" err="1" smtClean="0"/>
              <a:t>pharetra</a:t>
            </a:r>
            <a:r>
              <a:rPr lang="en-US" dirty="0" smtClean="0"/>
              <a:t> non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,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 at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4578865"/>
            <a:ext cx="2133600" cy="2692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May 1, 2019</a:t>
            </a:fld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7" y="4575816"/>
            <a:ext cx="23457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57200" y="4503018"/>
            <a:ext cx="8241753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4643612"/>
            <a:ext cx="914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>
            <a:lvl1pPr>
              <a:defRPr sz="2100" b="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57750"/>
            <a:ext cx="2133600" cy="114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385D5-606C-4FE7-8CAA-FB7A9C3E2EB8}" type="datetime1">
              <a:rPr lang="en-US" smtClean="0"/>
              <a:pPr>
                <a:defRPr/>
              </a:pPr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4" y="4857750"/>
            <a:ext cx="5508625" cy="2059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B55A-6442-41AC-B325-EDF0839FB2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3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51911" y="1296600"/>
            <a:ext cx="8234889" cy="29293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ante, </a:t>
            </a:r>
            <a:r>
              <a:rPr lang="en-US" dirty="0" err="1" smtClean="0"/>
              <a:t>pharetra</a:t>
            </a:r>
            <a:r>
              <a:rPr lang="en-US" dirty="0" smtClean="0"/>
              <a:t> non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,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 at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endParaRPr lang="en-US" dirty="0" smtClean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8776" y="429640"/>
            <a:ext cx="8228024" cy="5589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2400"/>
              </a:lnSpc>
              <a:defRPr sz="2400" baseline="0"/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4578865"/>
            <a:ext cx="2133600" cy="2692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May 1, 2019</a:t>
            </a:fld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7" y="4575816"/>
            <a:ext cx="23457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457200" y="4503018"/>
            <a:ext cx="824175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1853" y="4643612"/>
            <a:ext cx="914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53954" y="4072510"/>
            <a:ext cx="8232846" cy="12099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7200" y="1379538"/>
            <a:ext cx="8229600" cy="2633472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4578865"/>
            <a:ext cx="2133600" cy="2692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May 1, 2019</a:t>
            </a:fld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7" y="4575816"/>
            <a:ext cx="23457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457200" y="4503018"/>
            <a:ext cx="824175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8776" y="429640"/>
            <a:ext cx="8228024" cy="5589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2400"/>
              </a:lnSpc>
              <a:defRPr sz="2400" baseline="0"/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1853" y="4643612"/>
            <a:ext cx="914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1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8776" y="429640"/>
            <a:ext cx="8228024" cy="5589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2400"/>
              </a:lnSpc>
              <a:defRPr sz="2400" baseline="0"/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53954" y="4072510"/>
            <a:ext cx="4037145" cy="12099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7200" y="1379538"/>
            <a:ext cx="4047483" cy="2633472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625733" y="4072510"/>
            <a:ext cx="4047483" cy="12099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639317" y="1379538"/>
            <a:ext cx="4047483" cy="2633472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4578865"/>
            <a:ext cx="2133600" cy="2692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May 1, 2019</a:t>
            </a:fld>
            <a:endParaRPr lang="en-US" dirty="0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7" y="4575816"/>
            <a:ext cx="23457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457200" y="4503018"/>
            <a:ext cx="824175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1853" y="4643612"/>
            <a:ext cx="914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2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8776" y="429640"/>
            <a:ext cx="8228024" cy="5589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2400"/>
              </a:lnSpc>
              <a:defRPr sz="2400" baseline="0"/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53954" y="4072510"/>
            <a:ext cx="2638851" cy="12099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57200" y="1379538"/>
            <a:ext cx="2635605" cy="2633472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3252575" y="4072510"/>
            <a:ext cx="2638893" cy="12099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3252575" y="1379538"/>
            <a:ext cx="2635605" cy="2633472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6047950" y="4072510"/>
            <a:ext cx="2652795" cy="12099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6047950" y="1379538"/>
            <a:ext cx="2635605" cy="2633472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1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4578865"/>
            <a:ext cx="2133600" cy="2692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May 1, 2019</a:t>
            </a:fld>
            <a:endParaRPr lang="en-US" dirty="0"/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7" y="4575816"/>
            <a:ext cx="23457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457200" y="4503018"/>
            <a:ext cx="824175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1853" y="4643612"/>
            <a:ext cx="914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1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640649" y="1379538"/>
            <a:ext cx="4046151" cy="284638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8776" y="429640"/>
            <a:ext cx="8228024" cy="5589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2400"/>
              </a:lnSpc>
              <a:defRPr sz="2400" baseline="0"/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4578865"/>
            <a:ext cx="2133600" cy="2692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May 1, 2019</a:t>
            </a:fld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7" y="4575816"/>
            <a:ext cx="23457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57200" y="4503018"/>
            <a:ext cx="824175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1911" y="1296600"/>
            <a:ext cx="4065169" cy="29293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ante, </a:t>
            </a:r>
            <a:r>
              <a:rPr lang="en-US" dirty="0" err="1" smtClean="0"/>
              <a:t>pharetra</a:t>
            </a:r>
            <a:r>
              <a:rPr lang="en-US" dirty="0" smtClean="0"/>
              <a:t> non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,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 at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1853" y="4643612"/>
            <a:ext cx="914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4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hoto,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4578865"/>
            <a:ext cx="2133600" cy="2692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May 1, 2019</a:t>
            </a:fld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7" y="4575816"/>
            <a:ext cx="23457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57200" y="4503018"/>
            <a:ext cx="8241753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43612"/>
            <a:ext cx="914400" cy="3429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9966" y="360959"/>
            <a:ext cx="8241754" cy="71558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4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-ppt-bg-blu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101" y="399026"/>
            <a:ext cx="8241754" cy="39364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“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ante, </a:t>
            </a:r>
            <a:r>
              <a:rPr lang="en-US" dirty="0" err="1" smtClean="0"/>
              <a:t>pharetra</a:t>
            </a:r>
            <a:r>
              <a:rPr lang="en-US" dirty="0" smtClean="0"/>
              <a:t> non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,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 at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4578865"/>
            <a:ext cx="2133600" cy="2692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May 1, 2019</a:t>
            </a:fld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7" y="4575816"/>
            <a:ext cx="23457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4503018"/>
            <a:ext cx="8241753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4643612"/>
            <a:ext cx="914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101" y="399026"/>
            <a:ext cx="8241754" cy="39364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“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ante, </a:t>
            </a:r>
            <a:r>
              <a:rPr lang="en-US" dirty="0" err="1" smtClean="0"/>
              <a:t>pharetra</a:t>
            </a:r>
            <a:r>
              <a:rPr lang="en-US" dirty="0" smtClean="0"/>
              <a:t> non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,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 at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4578865"/>
            <a:ext cx="2133600" cy="2692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May 1, 2019</a:t>
            </a:fld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7" y="4575816"/>
            <a:ext cx="23457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57200" y="4503018"/>
            <a:ext cx="824175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1853" y="4643612"/>
            <a:ext cx="914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1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1749"/>
            <a:ext cx="8229600" cy="29338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4578865"/>
            <a:ext cx="2133600" cy="2692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May 1, 2019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7" y="4575816"/>
            <a:ext cx="23457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9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6" r:id="rId3"/>
    <p:sldLayoutId id="2147483665" r:id="rId4"/>
    <p:sldLayoutId id="2147483664" r:id="rId5"/>
    <p:sldLayoutId id="2147483667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8" r:id="rId1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Rockwel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 baseline="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9966" y="360959"/>
            <a:ext cx="8241754" cy="20774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Supply Reliability Scenario </a:t>
            </a:r>
            <a:br>
              <a:rPr lang="en-US" dirty="0" smtClean="0"/>
            </a:br>
            <a:endParaRPr lang="en-US" sz="4000" dirty="0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4578865"/>
            <a:ext cx="2133600" cy="2692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May 1, 2019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7" y="4575816"/>
            <a:ext cx="23457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1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4503018"/>
            <a:ext cx="8241753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4643612"/>
            <a:ext cx="914400" cy="31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5400000">
            <a:off x="7815605" y="3876542"/>
            <a:ext cx="1609859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Dominion Energy Utah </a:t>
            </a:r>
          </a:p>
          <a:p>
            <a:r>
              <a:rPr lang="en-US" sz="1050" dirty="0" smtClean="0"/>
              <a:t>Docket No. 19-057-13</a:t>
            </a:r>
          </a:p>
          <a:p>
            <a:r>
              <a:rPr lang="en-US" sz="1050" dirty="0" smtClean="0"/>
              <a:t>DEU Exhibit 4.03</a:t>
            </a:r>
          </a:p>
          <a:p>
            <a:r>
              <a:rPr lang="en-US" sz="1050" dirty="0" smtClean="0"/>
              <a:t>Page 1 of 11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74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36" t="18491" r="2132" b="1864"/>
          <a:stretch/>
        </p:blipFill>
        <p:spPr>
          <a:xfrm>
            <a:off x="3542873" y="137241"/>
            <a:ext cx="5381146" cy="4878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6546973" y="3095296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65</a:t>
            </a:r>
            <a:endParaRPr lang="en-US" sz="800" dirty="0"/>
          </a:p>
        </p:txBody>
      </p:sp>
      <p:pic>
        <p:nvPicPr>
          <p:cNvPr id="1026" name="Picture 2" descr="C:\Users\07484\Desktop\PSC Presentation\Clock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91" y="191530"/>
            <a:ext cx="1825185" cy="18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7471747" y="2712815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33</a:t>
            </a:r>
            <a:endParaRPr lang="en-US" sz="800" dirty="0"/>
          </a:p>
        </p:txBody>
      </p:sp>
      <p:sp>
        <p:nvSpPr>
          <p:cNvPr id="15" name="Oval 14"/>
          <p:cNvSpPr/>
          <p:nvPr/>
        </p:nvSpPr>
        <p:spPr>
          <a:xfrm>
            <a:off x="6585919" y="2705840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59</a:t>
            </a:r>
            <a:endParaRPr lang="en-US" sz="800" dirty="0"/>
          </a:p>
        </p:txBody>
      </p:sp>
      <p:sp>
        <p:nvSpPr>
          <p:cNvPr id="16" name="Oval 15"/>
          <p:cNvSpPr/>
          <p:nvPr/>
        </p:nvSpPr>
        <p:spPr>
          <a:xfrm>
            <a:off x="6387335" y="884277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83</a:t>
            </a:r>
            <a:endParaRPr lang="en-US" sz="800" dirty="0"/>
          </a:p>
        </p:txBody>
      </p:sp>
      <p:sp>
        <p:nvSpPr>
          <p:cNvPr id="17" name="Oval 16"/>
          <p:cNvSpPr/>
          <p:nvPr/>
        </p:nvSpPr>
        <p:spPr>
          <a:xfrm>
            <a:off x="7235959" y="3522907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47</a:t>
            </a:r>
            <a:endParaRPr lang="en-US" sz="800" dirty="0"/>
          </a:p>
        </p:txBody>
      </p:sp>
      <p:sp>
        <p:nvSpPr>
          <p:cNvPr id="18" name="Oval 17"/>
          <p:cNvSpPr/>
          <p:nvPr/>
        </p:nvSpPr>
        <p:spPr>
          <a:xfrm>
            <a:off x="7368877" y="3861563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89</a:t>
            </a:r>
            <a:endParaRPr lang="en-US" sz="800" dirty="0"/>
          </a:p>
        </p:txBody>
      </p:sp>
      <p:sp>
        <p:nvSpPr>
          <p:cNvPr id="20" name="Oval 19"/>
          <p:cNvSpPr/>
          <p:nvPr/>
        </p:nvSpPr>
        <p:spPr>
          <a:xfrm>
            <a:off x="6950331" y="2520856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59</a:t>
            </a:r>
            <a:endParaRPr lang="en-US" sz="800" dirty="0"/>
          </a:p>
        </p:txBody>
      </p:sp>
      <p:sp>
        <p:nvSpPr>
          <p:cNvPr id="21" name="Oval 20"/>
          <p:cNvSpPr/>
          <p:nvPr/>
        </p:nvSpPr>
        <p:spPr>
          <a:xfrm>
            <a:off x="6490205" y="2043425"/>
            <a:ext cx="274320" cy="27432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131</a:t>
            </a:r>
            <a:endParaRPr lang="en-US" sz="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444756" y="789515"/>
            <a:ext cx="2877883" cy="3151703"/>
            <a:chOff x="5767744" y="866276"/>
            <a:chExt cx="3837177" cy="4202271"/>
          </a:xfrm>
        </p:grpSpPr>
        <p:sp>
          <p:nvSpPr>
            <p:cNvPr id="23" name="TextBox 22"/>
            <p:cNvSpPr txBox="1"/>
            <p:nvPr/>
          </p:nvSpPr>
          <p:spPr bwMode="auto">
            <a:xfrm>
              <a:off x="5767744" y="3796436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Tooele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5857011" y="866276"/>
              <a:ext cx="1206656" cy="553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West Haven</a:t>
              </a: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8398265" y="4729992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Provo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8049950" y="3125539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Alta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7483924" y="3815063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Draper</a:t>
              </a:r>
            </a:p>
          </p:txBody>
        </p:sp>
      </p:grpSp>
      <p:sp>
        <p:nvSpPr>
          <p:cNvPr id="29" name="Oval 28"/>
          <p:cNvSpPr/>
          <p:nvPr/>
        </p:nvSpPr>
        <p:spPr>
          <a:xfrm>
            <a:off x="6889414" y="1622084"/>
            <a:ext cx="274320" cy="27432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129</a:t>
            </a:r>
            <a:endParaRPr lang="en-US" sz="800" dirty="0"/>
          </a:p>
        </p:txBody>
      </p:sp>
      <p:sp>
        <p:nvSpPr>
          <p:cNvPr id="30" name="Oval 29"/>
          <p:cNvSpPr/>
          <p:nvPr/>
        </p:nvSpPr>
        <p:spPr>
          <a:xfrm>
            <a:off x="5964202" y="342901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62</a:t>
            </a:r>
            <a:endParaRPr lang="en-US" sz="800" dirty="0"/>
          </a:p>
        </p:txBody>
      </p:sp>
      <p:sp>
        <p:nvSpPr>
          <p:cNvPr id="31" name="Oval 30"/>
          <p:cNvSpPr/>
          <p:nvPr/>
        </p:nvSpPr>
        <p:spPr>
          <a:xfrm>
            <a:off x="3809938" y="445771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47</a:t>
            </a:r>
            <a:endParaRPr lang="en-US" sz="800" dirty="0"/>
          </a:p>
        </p:txBody>
      </p:sp>
      <p:sp>
        <p:nvSpPr>
          <p:cNvPr id="32" name="Oval 31"/>
          <p:cNvSpPr/>
          <p:nvPr/>
        </p:nvSpPr>
        <p:spPr>
          <a:xfrm>
            <a:off x="5772379" y="2636848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35</a:t>
            </a:r>
            <a:endParaRPr lang="en-US" sz="800" dirty="0"/>
          </a:p>
        </p:txBody>
      </p:sp>
      <p:sp>
        <p:nvSpPr>
          <p:cNvPr id="33" name="Oval 32"/>
          <p:cNvSpPr/>
          <p:nvPr/>
        </p:nvSpPr>
        <p:spPr>
          <a:xfrm>
            <a:off x="6361355" y="2436134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110</a:t>
            </a:r>
            <a:endParaRPr lang="en-US" sz="800" dirty="0"/>
          </a:p>
        </p:txBody>
      </p:sp>
      <p:sp>
        <p:nvSpPr>
          <p:cNvPr id="34" name="Oval 33"/>
          <p:cNvSpPr/>
          <p:nvPr/>
        </p:nvSpPr>
        <p:spPr>
          <a:xfrm>
            <a:off x="6885005" y="3270541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59</a:t>
            </a:r>
            <a:endParaRPr lang="en-US" sz="800" dirty="0"/>
          </a:p>
        </p:txBody>
      </p:sp>
      <p:sp>
        <p:nvSpPr>
          <p:cNvPr id="35" name="Oval 34"/>
          <p:cNvSpPr/>
          <p:nvPr/>
        </p:nvSpPr>
        <p:spPr>
          <a:xfrm>
            <a:off x="4629796" y="1622084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62</a:t>
            </a:r>
            <a:endParaRPr lang="en-US" sz="800" dirty="0"/>
          </a:p>
        </p:txBody>
      </p:sp>
      <p:sp>
        <p:nvSpPr>
          <p:cNvPr id="36" name="Oval 35"/>
          <p:cNvSpPr/>
          <p:nvPr/>
        </p:nvSpPr>
        <p:spPr>
          <a:xfrm>
            <a:off x="6713266" y="397944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79</a:t>
            </a:r>
            <a:endParaRPr lang="en-US" sz="800" dirty="0"/>
          </a:p>
        </p:txBody>
      </p:sp>
      <p:sp>
        <p:nvSpPr>
          <p:cNvPr id="37" name="TextBox 36"/>
          <p:cNvSpPr txBox="1"/>
          <p:nvPr/>
        </p:nvSpPr>
        <p:spPr bwMode="auto">
          <a:xfrm>
            <a:off x="6432509" y="181825"/>
            <a:ext cx="90499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lephant" panose="02020904090505020303" pitchFamily="18" charset="0"/>
                <a:cs typeface="Arial" pitchFamily="34" charset="0"/>
              </a:rPr>
              <a:t>Ogden</a:t>
            </a:r>
            <a:endParaRPr lang="en-US" sz="1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lephant" panose="02020904090505020303" pitchFamily="18" charset="0"/>
              <a:cs typeface="Arial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rot="14520000">
            <a:off x="2123268" y="1003968"/>
            <a:ext cx="82300" cy="347497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Isosceles Triangle 37"/>
          <p:cNvSpPr/>
          <p:nvPr/>
        </p:nvSpPr>
        <p:spPr>
          <a:xfrm>
            <a:off x="2276861" y="342901"/>
            <a:ext cx="34289" cy="747116"/>
          </a:xfrm>
          <a:prstGeom prst="triangle">
            <a:avLst/>
          </a:prstGeom>
          <a:solidFill>
            <a:schemeClr val="tx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Rectangle 38"/>
          <p:cNvSpPr/>
          <p:nvPr/>
        </p:nvSpPr>
        <p:spPr>
          <a:xfrm rot="5400000">
            <a:off x="7805942" y="3942472"/>
            <a:ext cx="1466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Dominion Energy Utah </a:t>
            </a:r>
          </a:p>
          <a:p>
            <a:r>
              <a:rPr lang="en-US" sz="1100" dirty="0"/>
              <a:t>Docket No. 19-057-13</a:t>
            </a:r>
          </a:p>
          <a:p>
            <a:r>
              <a:rPr lang="en-US" sz="1100" dirty="0"/>
              <a:t>DEU Exhibit 4.03</a:t>
            </a:r>
          </a:p>
          <a:p>
            <a:r>
              <a:rPr lang="en-US" sz="1100" dirty="0"/>
              <a:t>Page </a:t>
            </a:r>
            <a:r>
              <a:rPr lang="en-US" sz="1100" dirty="0" smtClean="0"/>
              <a:t>10 </a:t>
            </a:r>
            <a:r>
              <a:rPr lang="en-US" sz="1100" dirty="0"/>
              <a:t>of 11</a:t>
            </a:r>
          </a:p>
        </p:txBody>
      </p:sp>
    </p:spTree>
    <p:extLst>
      <p:ext uri="{BB962C8B-B14F-4D97-AF65-F5344CB8AC3E}">
        <p14:creationId xmlns:p14="http://schemas.microsoft.com/office/powerpoint/2010/main" val="408081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36" t="18491" r="2132" b="1864"/>
          <a:stretch/>
        </p:blipFill>
        <p:spPr>
          <a:xfrm>
            <a:off x="3542873" y="137241"/>
            <a:ext cx="5381146" cy="4878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6546973" y="3095296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51</a:t>
            </a:r>
            <a:endParaRPr lang="en-US" sz="800" dirty="0"/>
          </a:p>
        </p:txBody>
      </p:sp>
      <p:pic>
        <p:nvPicPr>
          <p:cNvPr id="1026" name="Picture 2" descr="C:\Users\07484\Desktop\PSC Presentation\Clock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91" y="191530"/>
            <a:ext cx="1825185" cy="18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7471747" y="2712815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65</a:t>
            </a:r>
            <a:endParaRPr lang="en-US" sz="800" dirty="0"/>
          </a:p>
        </p:txBody>
      </p:sp>
      <p:sp>
        <p:nvSpPr>
          <p:cNvPr id="15" name="Oval 14"/>
          <p:cNvSpPr/>
          <p:nvPr/>
        </p:nvSpPr>
        <p:spPr>
          <a:xfrm>
            <a:off x="6585919" y="2705840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46</a:t>
            </a:r>
            <a:endParaRPr lang="en-US" sz="800" dirty="0"/>
          </a:p>
        </p:txBody>
      </p:sp>
      <p:sp>
        <p:nvSpPr>
          <p:cNvPr id="16" name="Oval 15"/>
          <p:cNvSpPr/>
          <p:nvPr/>
        </p:nvSpPr>
        <p:spPr>
          <a:xfrm>
            <a:off x="6387335" y="884277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62</a:t>
            </a:r>
            <a:endParaRPr lang="en-US" sz="800" dirty="0"/>
          </a:p>
        </p:txBody>
      </p:sp>
      <p:sp>
        <p:nvSpPr>
          <p:cNvPr id="17" name="Oval 16"/>
          <p:cNvSpPr/>
          <p:nvPr/>
        </p:nvSpPr>
        <p:spPr>
          <a:xfrm>
            <a:off x="7235959" y="3522907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79</a:t>
            </a:r>
            <a:endParaRPr lang="en-US" sz="800" dirty="0"/>
          </a:p>
        </p:txBody>
      </p:sp>
      <p:sp>
        <p:nvSpPr>
          <p:cNvPr id="18" name="Oval 17"/>
          <p:cNvSpPr/>
          <p:nvPr/>
        </p:nvSpPr>
        <p:spPr>
          <a:xfrm>
            <a:off x="7368877" y="3861563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118</a:t>
            </a:r>
            <a:endParaRPr lang="en-US" sz="800" dirty="0"/>
          </a:p>
        </p:txBody>
      </p:sp>
      <p:sp>
        <p:nvSpPr>
          <p:cNvPr id="20" name="Oval 19"/>
          <p:cNvSpPr/>
          <p:nvPr/>
        </p:nvSpPr>
        <p:spPr>
          <a:xfrm>
            <a:off x="6950331" y="2520856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73</a:t>
            </a:r>
            <a:endParaRPr lang="en-US" sz="800" dirty="0"/>
          </a:p>
        </p:txBody>
      </p:sp>
      <p:sp>
        <p:nvSpPr>
          <p:cNvPr id="21" name="Oval 20"/>
          <p:cNvSpPr/>
          <p:nvPr/>
        </p:nvSpPr>
        <p:spPr>
          <a:xfrm>
            <a:off x="6490205" y="2043425"/>
            <a:ext cx="274320" cy="27432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130</a:t>
            </a:r>
            <a:endParaRPr lang="en-US" sz="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444756" y="789515"/>
            <a:ext cx="2877883" cy="3151703"/>
            <a:chOff x="5767744" y="866276"/>
            <a:chExt cx="3837177" cy="4202271"/>
          </a:xfrm>
        </p:grpSpPr>
        <p:sp>
          <p:nvSpPr>
            <p:cNvPr id="23" name="TextBox 22"/>
            <p:cNvSpPr txBox="1"/>
            <p:nvPr/>
          </p:nvSpPr>
          <p:spPr bwMode="auto">
            <a:xfrm>
              <a:off x="5767744" y="3796436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Tooele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5857011" y="866276"/>
              <a:ext cx="1206656" cy="553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West Haven</a:t>
              </a: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8398265" y="4729992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Provo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8049950" y="3125539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Alta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7483924" y="3815063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Draper</a:t>
              </a:r>
            </a:p>
          </p:txBody>
        </p:sp>
      </p:grpSp>
      <p:sp>
        <p:nvSpPr>
          <p:cNvPr id="29" name="Oval 28"/>
          <p:cNvSpPr/>
          <p:nvPr/>
        </p:nvSpPr>
        <p:spPr>
          <a:xfrm>
            <a:off x="6889414" y="1622084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122</a:t>
            </a:r>
            <a:endParaRPr lang="en-US" sz="800" dirty="0"/>
          </a:p>
        </p:txBody>
      </p:sp>
      <p:sp>
        <p:nvSpPr>
          <p:cNvPr id="30" name="Oval 29"/>
          <p:cNvSpPr/>
          <p:nvPr/>
        </p:nvSpPr>
        <p:spPr>
          <a:xfrm>
            <a:off x="5964202" y="342901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43</a:t>
            </a:r>
            <a:endParaRPr lang="en-US" sz="800" dirty="0"/>
          </a:p>
        </p:txBody>
      </p:sp>
      <p:sp>
        <p:nvSpPr>
          <p:cNvPr id="31" name="Oval 30"/>
          <p:cNvSpPr/>
          <p:nvPr/>
        </p:nvSpPr>
        <p:spPr>
          <a:xfrm>
            <a:off x="3809938" y="445771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62</a:t>
            </a:r>
            <a:endParaRPr lang="en-US" sz="800" dirty="0"/>
          </a:p>
        </p:txBody>
      </p:sp>
      <p:sp>
        <p:nvSpPr>
          <p:cNvPr id="32" name="Oval 31"/>
          <p:cNvSpPr/>
          <p:nvPr/>
        </p:nvSpPr>
        <p:spPr>
          <a:xfrm>
            <a:off x="5772379" y="2636848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12</a:t>
            </a:r>
            <a:endParaRPr lang="en-US" sz="800" dirty="0"/>
          </a:p>
        </p:txBody>
      </p:sp>
      <p:sp>
        <p:nvSpPr>
          <p:cNvPr id="33" name="Oval 32"/>
          <p:cNvSpPr/>
          <p:nvPr/>
        </p:nvSpPr>
        <p:spPr>
          <a:xfrm>
            <a:off x="6361355" y="2436134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106</a:t>
            </a:r>
            <a:endParaRPr lang="en-US" sz="800" dirty="0"/>
          </a:p>
        </p:txBody>
      </p:sp>
      <p:sp>
        <p:nvSpPr>
          <p:cNvPr id="34" name="Oval 33"/>
          <p:cNvSpPr/>
          <p:nvPr/>
        </p:nvSpPr>
        <p:spPr>
          <a:xfrm>
            <a:off x="6885005" y="3270541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30</a:t>
            </a:r>
            <a:endParaRPr lang="en-US" sz="800" dirty="0"/>
          </a:p>
        </p:txBody>
      </p:sp>
      <p:sp>
        <p:nvSpPr>
          <p:cNvPr id="35" name="Oval 34"/>
          <p:cNvSpPr/>
          <p:nvPr/>
        </p:nvSpPr>
        <p:spPr>
          <a:xfrm>
            <a:off x="4629796" y="1622084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65</a:t>
            </a:r>
            <a:endParaRPr lang="en-US" sz="800" dirty="0"/>
          </a:p>
        </p:txBody>
      </p:sp>
      <p:sp>
        <p:nvSpPr>
          <p:cNvPr id="36" name="Oval 35"/>
          <p:cNvSpPr/>
          <p:nvPr/>
        </p:nvSpPr>
        <p:spPr>
          <a:xfrm>
            <a:off x="6713266" y="397944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59</a:t>
            </a:r>
            <a:endParaRPr lang="en-US" sz="800" dirty="0"/>
          </a:p>
        </p:txBody>
      </p:sp>
      <p:sp>
        <p:nvSpPr>
          <p:cNvPr id="37" name="TextBox 36"/>
          <p:cNvSpPr txBox="1"/>
          <p:nvPr/>
        </p:nvSpPr>
        <p:spPr bwMode="auto">
          <a:xfrm>
            <a:off x="6432509" y="181825"/>
            <a:ext cx="90499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lephant" panose="02020904090505020303" pitchFamily="18" charset="0"/>
                <a:cs typeface="Arial" pitchFamily="34" charset="0"/>
              </a:rPr>
              <a:t>Ogden</a:t>
            </a:r>
            <a:endParaRPr lang="en-US" sz="1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lephant" panose="02020904090505020303" pitchFamily="18" charset="0"/>
              <a:cs typeface="Arial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rot="16200000">
            <a:off x="2114213" y="921667"/>
            <a:ext cx="82300" cy="347497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Isosceles Triangle 37"/>
          <p:cNvSpPr/>
          <p:nvPr/>
        </p:nvSpPr>
        <p:spPr>
          <a:xfrm>
            <a:off x="2276861" y="342901"/>
            <a:ext cx="34289" cy="747116"/>
          </a:xfrm>
          <a:prstGeom prst="triangle">
            <a:avLst/>
          </a:prstGeom>
          <a:solidFill>
            <a:schemeClr val="tx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Rectangle 38"/>
          <p:cNvSpPr/>
          <p:nvPr/>
        </p:nvSpPr>
        <p:spPr>
          <a:xfrm rot="5400000">
            <a:off x="7799371" y="3900068"/>
            <a:ext cx="14798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Dominion Energy Utah </a:t>
            </a:r>
          </a:p>
          <a:p>
            <a:r>
              <a:rPr lang="en-US" sz="1100" dirty="0"/>
              <a:t>Docket No. 19-057-13</a:t>
            </a:r>
          </a:p>
          <a:p>
            <a:r>
              <a:rPr lang="en-US" sz="1100" dirty="0"/>
              <a:t>DEU Exhibit 4.03</a:t>
            </a:r>
          </a:p>
          <a:p>
            <a:r>
              <a:rPr lang="en-US" sz="1100" dirty="0"/>
              <a:t>Page </a:t>
            </a:r>
            <a:r>
              <a:rPr lang="en-US" sz="1100" dirty="0" smtClean="0"/>
              <a:t>11 </a:t>
            </a:r>
            <a:r>
              <a:rPr lang="en-US" sz="1100" dirty="0"/>
              <a:t>of 11</a:t>
            </a:r>
          </a:p>
        </p:txBody>
      </p:sp>
    </p:spTree>
    <p:extLst>
      <p:ext uri="{BB962C8B-B14F-4D97-AF65-F5344CB8AC3E}">
        <p14:creationId xmlns:p14="http://schemas.microsoft.com/office/powerpoint/2010/main" val="11115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Design Peak Day modeling results losing 150,000 </a:t>
            </a:r>
            <a:r>
              <a:rPr lang="en-US" dirty="0" err="1" smtClean="0"/>
              <a:t>Dth</a:t>
            </a:r>
            <a:r>
              <a:rPr lang="en-US" dirty="0" smtClean="0"/>
              <a:t>/day of Gas Supply</a:t>
            </a:r>
          </a:p>
          <a:p>
            <a:r>
              <a:rPr lang="en-US" dirty="0" smtClean="0"/>
              <a:t>No supply-reliability service or facilities are available or used</a:t>
            </a:r>
          </a:p>
          <a:p>
            <a:r>
              <a:rPr lang="en-US" dirty="0" smtClean="0"/>
              <a:t>Firm Peaking Services are utilized</a:t>
            </a:r>
          </a:p>
          <a:p>
            <a:r>
              <a:rPr lang="en-US" dirty="0" smtClean="0"/>
              <a:t>Loss of service to approximately 650,000 customers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5B165B3-CA9F-4247-9B86-9F339461A9DC}" type="datetime4">
              <a:rPr lang="en-US" smtClean="0"/>
              <a:pPr/>
              <a:t>May 1,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DA1C9F-493B-1949-8986-469B5A47FFD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5400000">
            <a:off x="7682247" y="3902299"/>
            <a:ext cx="20091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Dominion Energy Utah </a:t>
            </a:r>
          </a:p>
          <a:p>
            <a:r>
              <a:rPr lang="en-US" sz="1100" dirty="0"/>
              <a:t>Docket No. 19-057-13</a:t>
            </a:r>
          </a:p>
          <a:p>
            <a:r>
              <a:rPr lang="en-US" sz="1100" dirty="0"/>
              <a:t>DEU Exhibit 4.03</a:t>
            </a:r>
          </a:p>
          <a:p>
            <a:r>
              <a:rPr lang="en-US" sz="1100" dirty="0"/>
              <a:t>Page </a:t>
            </a:r>
            <a:r>
              <a:rPr lang="en-US" sz="1100" dirty="0" smtClean="0"/>
              <a:t>2 </a:t>
            </a:r>
            <a:r>
              <a:rPr lang="en-US" sz="1100" dirty="0"/>
              <a:t>of 11</a:t>
            </a:r>
          </a:p>
        </p:txBody>
      </p:sp>
    </p:spTree>
    <p:extLst>
      <p:ext uri="{BB962C8B-B14F-4D97-AF65-F5344CB8AC3E}">
        <p14:creationId xmlns:p14="http://schemas.microsoft.com/office/powerpoint/2010/main" val="309962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36" t="18491" r="2132" b="1864"/>
          <a:stretch/>
        </p:blipFill>
        <p:spPr>
          <a:xfrm>
            <a:off x="3542873" y="138376"/>
            <a:ext cx="5381146" cy="4878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6546973" y="3095296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326</a:t>
            </a:r>
            <a:endParaRPr lang="en-US" sz="800" dirty="0"/>
          </a:p>
        </p:txBody>
      </p:sp>
      <p:pic>
        <p:nvPicPr>
          <p:cNvPr id="1026" name="Picture 2" descr="C:\Users\07484\Desktop\PSC Presentation\Clock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91" y="191530"/>
            <a:ext cx="1825185" cy="18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/>
          <p:cNvSpPr/>
          <p:nvPr/>
        </p:nvSpPr>
        <p:spPr>
          <a:xfrm>
            <a:off x="2276861" y="342901"/>
            <a:ext cx="34289" cy="747116"/>
          </a:xfrm>
          <a:prstGeom prst="triangle">
            <a:avLst/>
          </a:prstGeom>
          <a:solidFill>
            <a:schemeClr val="tx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Isosceles Triangle 12"/>
          <p:cNvSpPr/>
          <p:nvPr/>
        </p:nvSpPr>
        <p:spPr>
          <a:xfrm>
            <a:off x="2252855" y="742950"/>
            <a:ext cx="82300" cy="347497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/>
          <p:cNvSpPr/>
          <p:nvPr/>
        </p:nvSpPr>
        <p:spPr>
          <a:xfrm>
            <a:off x="7471747" y="2712815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270</a:t>
            </a:r>
            <a:endParaRPr lang="en-US" sz="800" dirty="0"/>
          </a:p>
        </p:txBody>
      </p:sp>
      <p:sp>
        <p:nvSpPr>
          <p:cNvPr id="15" name="Oval 14"/>
          <p:cNvSpPr/>
          <p:nvPr/>
        </p:nvSpPr>
        <p:spPr>
          <a:xfrm>
            <a:off x="6585919" y="2705840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294</a:t>
            </a:r>
            <a:endParaRPr lang="en-US" sz="800" dirty="0"/>
          </a:p>
        </p:txBody>
      </p:sp>
      <p:sp>
        <p:nvSpPr>
          <p:cNvPr id="16" name="Oval 15"/>
          <p:cNvSpPr/>
          <p:nvPr/>
        </p:nvSpPr>
        <p:spPr>
          <a:xfrm>
            <a:off x="6387335" y="884277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415</a:t>
            </a:r>
            <a:endParaRPr lang="en-US" sz="800" dirty="0"/>
          </a:p>
        </p:txBody>
      </p:sp>
      <p:sp>
        <p:nvSpPr>
          <p:cNvPr id="17" name="Oval 16"/>
          <p:cNvSpPr/>
          <p:nvPr/>
        </p:nvSpPr>
        <p:spPr>
          <a:xfrm>
            <a:off x="7235959" y="3522907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255</a:t>
            </a:r>
            <a:endParaRPr lang="en-US" sz="800" dirty="0"/>
          </a:p>
        </p:txBody>
      </p:sp>
      <p:sp>
        <p:nvSpPr>
          <p:cNvPr id="18" name="Oval 17"/>
          <p:cNvSpPr/>
          <p:nvPr/>
        </p:nvSpPr>
        <p:spPr>
          <a:xfrm>
            <a:off x="7368877" y="3861563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249</a:t>
            </a:r>
            <a:endParaRPr lang="en-US" sz="800" dirty="0"/>
          </a:p>
        </p:txBody>
      </p:sp>
      <p:sp>
        <p:nvSpPr>
          <p:cNvPr id="20" name="Oval 19"/>
          <p:cNvSpPr/>
          <p:nvPr/>
        </p:nvSpPr>
        <p:spPr>
          <a:xfrm>
            <a:off x="6950331" y="2520856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293</a:t>
            </a:r>
            <a:endParaRPr lang="en-US" sz="800" dirty="0"/>
          </a:p>
        </p:txBody>
      </p:sp>
      <p:sp>
        <p:nvSpPr>
          <p:cNvPr id="21" name="Oval 20"/>
          <p:cNvSpPr/>
          <p:nvPr/>
        </p:nvSpPr>
        <p:spPr>
          <a:xfrm>
            <a:off x="6490205" y="2043425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298</a:t>
            </a:r>
            <a:endParaRPr lang="en-US" sz="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444756" y="789515"/>
            <a:ext cx="2877883" cy="3151703"/>
            <a:chOff x="5767744" y="866276"/>
            <a:chExt cx="3837177" cy="4202271"/>
          </a:xfrm>
        </p:grpSpPr>
        <p:sp>
          <p:nvSpPr>
            <p:cNvPr id="23" name="TextBox 22"/>
            <p:cNvSpPr txBox="1"/>
            <p:nvPr/>
          </p:nvSpPr>
          <p:spPr bwMode="auto">
            <a:xfrm>
              <a:off x="5767744" y="3796436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Tooele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5857011" y="866276"/>
              <a:ext cx="1206656" cy="553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West Haven</a:t>
              </a: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8398265" y="4729992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Provo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8049950" y="3125539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Alta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7483924" y="3815063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Draper</a:t>
              </a:r>
            </a:p>
          </p:txBody>
        </p:sp>
      </p:grpSp>
      <p:sp>
        <p:nvSpPr>
          <p:cNvPr id="29" name="Oval 28"/>
          <p:cNvSpPr/>
          <p:nvPr/>
        </p:nvSpPr>
        <p:spPr>
          <a:xfrm>
            <a:off x="6889414" y="1622084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430</a:t>
            </a:r>
            <a:endParaRPr lang="en-US" sz="800" dirty="0"/>
          </a:p>
        </p:txBody>
      </p:sp>
      <p:sp>
        <p:nvSpPr>
          <p:cNvPr id="30" name="Oval 29"/>
          <p:cNvSpPr/>
          <p:nvPr/>
        </p:nvSpPr>
        <p:spPr>
          <a:xfrm>
            <a:off x="5964202" y="342901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389</a:t>
            </a:r>
            <a:endParaRPr lang="en-US" sz="800" dirty="0"/>
          </a:p>
        </p:txBody>
      </p:sp>
      <p:sp>
        <p:nvSpPr>
          <p:cNvPr id="31" name="Oval 30"/>
          <p:cNvSpPr/>
          <p:nvPr/>
        </p:nvSpPr>
        <p:spPr>
          <a:xfrm>
            <a:off x="3809938" y="445771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296</a:t>
            </a:r>
            <a:endParaRPr lang="en-US" sz="800" dirty="0"/>
          </a:p>
        </p:txBody>
      </p:sp>
      <p:sp>
        <p:nvSpPr>
          <p:cNvPr id="32" name="Oval 31"/>
          <p:cNvSpPr/>
          <p:nvPr/>
        </p:nvSpPr>
        <p:spPr>
          <a:xfrm>
            <a:off x="5772379" y="2636848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316</a:t>
            </a:r>
            <a:endParaRPr lang="en-US" sz="800" dirty="0"/>
          </a:p>
        </p:txBody>
      </p:sp>
      <p:sp>
        <p:nvSpPr>
          <p:cNvPr id="33" name="Oval 32"/>
          <p:cNvSpPr/>
          <p:nvPr/>
        </p:nvSpPr>
        <p:spPr>
          <a:xfrm>
            <a:off x="6361355" y="2436134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314</a:t>
            </a:r>
            <a:endParaRPr lang="en-US" sz="800" dirty="0"/>
          </a:p>
        </p:txBody>
      </p:sp>
      <p:sp>
        <p:nvSpPr>
          <p:cNvPr id="34" name="Oval 33"/>
          <p:cNvSpPr/>
          <p:nvPr/>
        </p:nvSpPr>
        <p:spPr>
          <a:xfrm>
            <a:off x="6885005" y="3270541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301</a:t>
            </a:r>
            <a:endParaRPr lang="en-US" sz="800" dirty="0"/>
          </a:p>
        </p:txBody>
      </p:sp>
      <p:sp>
        <p:nvSpPr>
          <p:cNvPr id="35" name="Oval 34"/>
          <p:cNvSpPr/>
          <p:nvPr/>
        </p:nvSpPr>
        <p:spPr>
          <a:xfrm>
            <a:off x="4629796" y="1622084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297</a:t>
            </a:r>
            <a:endParaRPr lang="en-US" sz="800" dirty="0"/>
          </a:p>
        </p:txBody>
      </p:sp>
      <p:sp>
        <p:nvSpPr>
          <p:cNvPr id="36" name="Oval 35"/>
          <p:cNvSpPr/>
          <p:nvPr/>
        </p:nvSpPr>
        <p:spPr>
          <a:xfrm>
            <a:off x="6713266" y="397944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411</a:t>
            </a:r>
            <a:endParaRPr lang="en-US" sz="800" dirty="0"/>
          </a:p>
        </p:txBody>
      </p:sp>
      <p:sp>
        <p:nvSpPr>
          <p:cNvPr id="37" name="TextBox 36"/>
          <p:cNvSpPr txBox="1"/>
          <p:nvPr/>
        </p:nvSpPr>
        <p:spPr bwMode="auto">
          <a:xfrm>
            <a:off x="6432509" y="181825"/>
            <a:ext cx="90499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lephant" panose="02020904090505020303" pitchFamily="18" charset="0"/>
                <a:cs typeface="Arial" pitchFamily="34" charset="0"/>
              </a:rPr>
              <a:t>Ogden</a:t>
            </a:r>
            <a:endParaRPr lang="en-US" sz="1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lephant" panose="02020904090505020303" pitchFamily="18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 rot="5400000">
            <a:off x="7798226" y="3876570"/>
            <a:ext cx="15264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Dominion Energy Utah </a:t>
            </a:r>
          </a:p>
          <a:p>
            <a:r>
              <a:rPr lang="en-US" sz="1100" dirty="0"/>
              <a:t>Docket No. 19-057-13</a:t>
            </a:r>
          </a:p>
          <a:p>
            <a:r>
              <a:rPr lang="en-US" sz="1100" dirty="0"/>
              <a:t>DEU Exhibit 4.03</a:t>
            </a:r>
          </a:p>
          <a:p>
            <a:r>
              <a:rPr lang="en-US" sz="1100" dirty="0"/>
              <a:t>Page 3</a:t>
            </a:r>
            <a:r>
              <a:rPr lang="en-US" sz="1100" dirty="0" smtClean="0"/>
              <a:t> </a:t>
            </a:r>
            <a:r>
              <a:rPr lang="en-US" sz="1100" dirty="0"/>
              <a:t>of 11</a:t>
            </a:r>
          </a:p>
        </p:txBody>
      </p:sp>
    </p:spTree>
    <p:extLst>
      <p:ext uri="{BB962C8B-B14F-4D97-AF65-F5344CB8AC3E}">
        <p14:creationId xmlns:p14="http://schemas.microsoft.com/office/powerpoint/2010/main" val="43774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36" t="18491" r="2132" b="1864"/>
          <a:stretch/>
        </p:blipFill>
        <p:spPr>
          <a:xfrm>
            <a:off x="3542873" y="137241"/>
            <a:ext cx="5381146" cy="4878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6546973" y="3095296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147</a:t>
            </a:r>
            <a:endParaRPr lang="en-US" sz="800" dirty="0"/>
          </a:p>
        </p:txBody>
      </p:sp>
      <p:pic>
        <p:nvPicPr>
          <p:cNvPr id="1026" name="Picture 2" descr="C:\Users\07484\Desktop\PSC Presentation\Clock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91" y="191530"/>
            <a:ext cx="1825185" cy="18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/>
          <p:cNvSpPr/>
          <p:nvPr/>
        </p:nvSpPr>
        <p:spPr>
          <a:xfrm rot="-7320000">
            <a:off x="1972293" y="875971"/>
            <a:ext cx="34289" cy="747116"/>
          </a:xfrm>
          <a:prstGeom prst="triangle">
            <a:avLst/>
          </a:prstGeom>
          <a:solidFill>
            <a:schemeClr val="tx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/>
          <p:cNvSpPr/>
          <p:nvPr/>
        </p:nvSpPr>
        <p:spPr>
          <a:xfrm>
            <a:off x="7471747" y="2712815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126</a:t>
            </a:r>
            <a:endParaRPr lang="en-US" sz="800" dirty="0"/>
          </a:p>
        </p:txBody>
      </p:sp>
      <p:sp>
        <p:nvSpPr>
          <p:cNvPr id="15" name="Oval 14"/>
          <p:cNvSpPr/>
          <p:nvPr/>
        </p:nvSpPr>
        <p:spPr>
          <a:xfrm>
            <a:off x="6585919" y="2705840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50</a:t>
            </a:r>
            <a:endParaRPr lang="en-US" sz="800" dirty="0"/>
          </a:p>
        </p:txBody>
      </p:sp>
      <p:sp>
        <p:nvSpPr>
          <p:cNvPr id="16" name="Oval 15"/>
          <p:cNvSpPr/>
          <p:nvPr/>
        </p:nvSpPr>
        <p:spPr>
          <a:xfrm>
            <a:off x="6387335" y="884277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329</a:t>
            </a:r>
            <a:endParaRPr lang="en-US" sz="800" dirty="0"/>
          </a:p>
        </p:txBody>
      </p:sp>
      <p:sp>
        <p:nvSpPr>
          <p:cNvPr id="17" name="Oval 16"/>
          <p:cNvSpPr/>
          <p:nvPr/>
        </p:nvSpPr>
        <p:spPr>
          <a:xfrm>
            <a:off x="7235959" y="3522907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37</a:t>
            </a:r>
            <a:endParaRPr lang="en-US" sz="800" dirty="0"/>
          </a:p>
        </p:txBody>
      </p:sp>
      <p:sp>
        <p:nvSpPr>
          <p:cNvPr id="18" name="Oval 17"/>
          <p:cNvSpPr/>
          <p:nvPr/>
        </p:nvSpPr>
        <p:spPr>
          <a:xfrm>
            <a:off x="7368877" y="3861563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18</a:t>
            </a:r>
            <a:endParaRPr lang="en-US" sz="800" dirty="0"/>
          </a:p>
        </p:txBody>
      </p:sp>
      <p:sp>
        <p:nvSpPr>
          <p:cNvPr id="20" name="Oval 19"/>
          <p:cNvSpPr/>
          <p:nvPr/>
        </p:nvSpPr>
        <p:spPr>
          <a:xfrm>
            <a:off x="6950331" y="2520856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134</a:t>
            </a:r>
            <a:endParaRPr lang="en-US" sz="800" dirty="0"/>
          </a:p>
        </p:txBody>
      </p:sp>
      <p:sp>
        <p:nvSpPr>
          <p:cNvPr id="21" name="Oval 20"/>
          <p:cNvSpPr/>
          <p:nvPr/>
        </p:nvSpPr>
        <p:spPr>
          <a:xfrm>
            <a:off x="6490205" y="2043425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178</a:t>
            </a:r>
            <a:endParaRPr lang="en-US" sz="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444756" y="789515"/>
            <a:ext cx="2877883" cy="3151703"/>
            <a:chOff x="5767744" y="866276"/>
            <a:chExt cx="3837177" cy="4202271"/>
          </a:xfrm>
        </p:grpSpPr>
        <p:sp>
          <p:nvSpPr>
            <p:cNvPr id="23" name="TextBox 22"/>
            <p:cNvSpPr txBox="1"/>
            <p:nvPr/>
          </p:nvSpPr>
          <p:spPr bwMode="auto">
            <a:xfrm>
              <a:off x="5767744" y="3796436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Tooele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5857011" y="866276"/>
              <a:ext cx="1206656" cy="553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West Haven</a:t>
              </a: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8398265" y="4729992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Provo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8049950" y="3125539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Alta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7483924" y="3815063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Draper</a:t>
              </a:r>
            </a:p>
          </p:txBody>
        </p:sp>
      </p:grpSp>
      <p:sp>
        <p:nvSpPr>
          <p:cNvPr id="29" name="Oval 28"/>
          <p:cNvSpPr/>
          <p:nvPr/>
        </p:nvSpPr>
        <p:spPr>
          <a:xfrm>
            <a:off x="6889414" y="1622084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311</a:t>
            </a:r>
            <a:endParaRPr lang="en-US" sz="800" dirty="0"/>
          </a:p>
        </p:txBody>
      </p:sp>
      <p:sp>
        <p:nvSpPr>
          <p:cNvPr id="30" name="Oval 29"/>
          <p:cNvSpPr/>
          <p:nvPr/>
        </p:nvSpPr>
        <p:spPr>
          <a:xfrm>
            <a:off x="5964202" y="342901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317</a:t>
            </a:r>
            <a:endParaRPr lang="en-US" sz="800" dirty="0"/>
          </a:p>
        </p:txBody>
      </p:sp>
      <p:sp>
        <p:nvSpPr>
          <p:cNvPr id="31" name="Oval 30"/>
          <p:cNvSpPr/>
          <p:nvPr/>
        </p:nvSpPr>
        <p:spPr>
          <a:xfrm>
            <a:off x="3809938" y="445771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135</a:t>
            </a:r>
            <a:endParaRPr lang="en-US" sz="800" dirty="0"/>
          </a:p>
        </p:txBody>
      </p:sp>
      <p:sp>
        <p:nvSpPr>
          <p:cNvPr id="32" name="Oval 31"/>
          <p:cNvSpPr/>
          <p:nvPr/>
        </p:nvSpPr>
        <p:spPr>
          <a:xfrm>
            <a:off x="5772379" y="2636848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140</a:t>
            </a:r>
            <a:endParaRPr lang="en-US" sz="800" dirty="0"/>
          </a:p>
        </p:txBody>
      </p:sp>
      <p:sp>
        <p:nvSpPr>
          <p:cNvPr id="33" name="Oval 32"/>
          <p:cNvSpPr/>
          <p:nvPr/>
        </p:nvSpPr>
        <p:spPr>
          <a:xfrm>
            <a:off x="6361355" y="2436134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138</a:t>
            </a:r>
            <a:endParaRPr lang="en-US" sz="800" dirty="0"/>
          </a:p>
        </p:txBody>
      </p:sp>
      <p:sp>
        <p:nvSpPr>
          <p:cNvPr id="34" name="Oval 33"/>
          <p:cNvSpPr/>
          <p:nvPr/>
        </p:nvSpPr>
        <p:spPr>
          <a:xfrm>
            <a:off x="6885005" y="3270541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130</a:t>
            </a:r>
            <a:endParaRPr lang="en-US" sz="800" dirty="0"/>
          </a:p>
        </p:txBody>
      </p:sp>
      <p:sp>
        <p:nvSpPr>
          <p:cNvPr id="35" name="Oval 34"/>
          <p:cNvSpPr/>
          <p:nvPr/>
        </p:nvSpPr>
        <p:spPr>
          <a:xfrm>
            <a:off x="4629796" y="1622084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126</a:t>
            </a:r>
            <a:endParaRPr lang="en-US" sz="800" dirty="0"/>
          </a:p>
        </p:txBody>
      </p:sp>
      <p:sp>
        <p:nvSpPr>
          <p:cNvPr id="36" name="Oval 35"/>
          <p:cNvSpPr/>
          <p:nvPr/>
        </p:nvSpPr>
        <p:spPr>
          <a:xfrm>
            <a:off x="6713266" y="397944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330</a:t>
            </a:r>
            <a:endParaRPr lang="en-US" sz="800" dirty="0"/>
          </a:p>
        </p:txBody>
      </p:sp>
      <p:sp>
        <p:nvSpPr>
          <p:cNvPr id="37" name="TextBox 36"/>
          <p:cNvSpPr txBox="1"/>
          <p:nvPr/>
        </p:nvSpPr>
        <p:spPr bwMode="auto">
          <a:xfrm>
            <a:off x="6432509" y="181825"/>
            <a:ext cx="90499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lephant" panose="02020904090505020303" pitchFamily="18" charset="0"/>
                <a:cs typeface="Arial" pitchFamily="34" charset="0"/>
              </a:rPr>
              <a:t>Ogden</a:t>
            </a:r>
            <a:endParaRPr lang="en-US" sz="1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lephant" panose="02020904090505020303" pitchFamily="18" charset="0"/>
              <a:cs typeface="Arial" pitchFamily="34" charset="0"/>
            </a:endParaRPr>
          </a:p>
        </p:txBody>
      </p:sp>
      <p:sp>
        <p:nvSpPr>
          <p:cNvPr id="38" name="Isosceles Triangle 37"/>
          <p:cNvSpPr/>
          <p:nvPr/>
        </p:nvSpPr>
        <p:spPr>
          <a:xfrm rot="7500000">
            <a:off x="2392480" y="991572"/>
            <a:ext cx="82300" cy="347497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Rectangle 38"/>
          <p:cNvSpPr/>
          <p:nvPr/>
        </p:nvSpPr>
        <p:spPr>
          <a:xfrm rot="5400000">
            <a:off x="7786642" y="3877695"/>
            <a:ext cx="15058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Dominion Energy Utah </a:t>
            </a:r>
          </a:p>
          <a:p>
            <a:r>
              <a:rPr lang="en-US" sz="1100" dirty="0"/>
              <a:t>Docket No. 19-057-13</a:t>
            </a:r>
          </a:p>
          <a:p>
            <a:r>
              <a:rPr lang="en-US" sz="1100" dirty="0"/>
              <a:t>DEU Exhibit 4.03</a:t>
            </a:r>
          </a:p>
          <a:p>
            <a:r>
              <a:rPr lang="en-US" sz="1100" dirty="0"/>
              <a:t>Page </a:t>
            </a:r>
            <a:r>
              <a:rPr lang="en-US" sz="1100" dirty="0" smtClean="0"/>
              <a:t>4 </a:t>
            </a:r>
            <a:r>
              <a:rPr lang="en-US" sz="1100" dirty="0"/>
              <a:t>of 11</a:t>
            </a:r>
          </a:p>
        </p:txBody>
      </p:sp>
    </p:spTree>
    <p:extLst>
      <p:ext uri="{BB962C8B-B14F-4D97-AF65-F5344CB8AC3E}">
        <p14:creationId xmlns:p14="http://schemas.microsoft.com/office/powerpoint/2010/main" val="261470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36" t="18491" r="2132" b="1864"/>
          <a:stretch/>
        </p:blipFill>
        <p:spPr>
          <a:xfrm>
            <a:off x="3542873" y="137241"/>
            <a:ext cx="5381146" cy="4878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6546973" y="3095296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143</a:t>
            </a:r>
            <a:endParaRPr lang="en-US" sz="800" dirty="0"/>
          </a:p>
        </p:txBody>
      </p:sp>
      <p:pic>
        <p:nvPicPr>
          <p:cNvPr id="1026" name="Picture 2" descr="C:\Users\07484\Desktop\PSC Presentation\Clock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91" y="191530"/>
            <a:ext cx="1825185" cy="18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Isosceles Triangle 12"/>
          <p:cNvSpPr/>
          <p:nvPr/>
        </p:nvSpPr>
        <p:spPr>
          <a:xfrm rot="8940000">
            <a:off x="2340512" y="1031736"/>
            <a:ext cx="82300" cy="347497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/>
          <p:cNvSpPr/>
          <p:nvPr/>
        </p:nvSpPr>
        <p:spPr>
          <a:xfrm>
            <a:off x="7471747" y="2712815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121</a:t>
            </a:r>
            <a:endParaRPr lang="en-US" sz="800" dirty="0"/>
          </a:p>
        </p:txBody>
      </p:sp>
      <p:sp>
        <p:nvSpPr>
          <p:cNvPr id="15" name="Oval 14"/>
          <p:cNvSpPr/>
          <p:nvPr/>
        </p:nvSpPr>
        <p:spPr>
          <a:xfrm>
            <a:off x="6585919" y="2705840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30</a:t>
            </a:r>
            <a:endParaRPr lang="en-US" sz="800" dirty="0"/>
          </a:p>
        </p:txBody>
      </p:sp>
      <p:sp>
        <p:nvSpPr>
          <p:cNvPr id="16" name="Oval 15"/>
          <p:cNvSpPr/>
          <p:nvPr/>
        </p:nvSpPr>
        <p:spPr>
          <a:xfrm>
            <a:off x="6387335" y="884277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303</a:t>
            </a:r>
            <a:endParaRPr lang="en-US" sz="800" dirty="0"/>
          </a:p>
        </p:txBody>
      </p:sp>
      <p:sp>
        <p:nvSpPr>
          <p:cNvPr id="17" name="Oval 16"/>
          <p:cNvSpPr/>
          <p:nvPr/>
        </p:nvSpPr>
        <p:spPr>
          <a:xfrm>
            <a:off x="7235959" y="3522907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72</a:t>
            </a:r>
            <a:endParaRPr lang="en-US" sz="800" dirty="0"/>
          </a:p>
        </p:txBody>
      </p:sp>
      <p:sp>
        <p:nvSpPr>
          <p:cNvPr id="18" name="Oval 17"/>
          <p:cNvSpPr/>
          <p:nvPr/>
        </p:nvSpPr>
        <p:spPr>
          <a:xfrm>
            <a:off x="7368877" y="3861563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81</a:t>
            </a:r>
            <a:endParaRPr lang="en-US" sz="800" dirty="0"/>
          </a:p>
        </p:txBody>
      </p:sp>
      <p:sp>
        <p:nvSpPr>
          <p:cNvPr id="20" name="Oval 19"/>
          <p:cNvSpPr/>
          <p:nvPr/>
        </p:nvSpPr>
        <p:spPr>
          <a:xfrm>
            <a:off x="6950331" y="2520856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129</a:t>
            </a:r>
            <a:endParaRPr lang="en-US" sz="800" dirty="0"/>
          </a:p>
        </p:txBody>
      </p:sp>
      <p:sp>
        <p:nvSpPr>
          <p:cNvPr id="21" name="Oval 20"/>
          <p:cNvSpPr/>
          <p:nvPr/>
        </p:nvSpPr>
        <p:spPr>
          <a:xfrm>
            <a:off x="6490205" y="2043425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177</a:t>
            </a:r>
            <a:endParaRPr lang="en-US" sz="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444756" y="789515"/>
            <a:ext cx="2877883" cy="3151703"/>
            <a:chOff x="5767744" y="866276"/>
            <a:chExt cx="3837177" cy="4202271"/>
          </a:xfrm>
        </p:grpSpPr>
        <p:sp>
          <p:nvSpPr>
            <p:cNvPr id="23" name="TextBox 22"/>
            <p:cNvSpPr txBox="1"/>
            <p:nvPr/>
          </p:nvSpPr>
          <p:spPr bwMode="auto">
            <a:xfrm>
              <a:off x="5767744" y="3796436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Tooele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5857011" y="866276"/>
              <a:ext cx="1206656" cy="553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West Haven</a:t>
              </a: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8398265" y="4729992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Provo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8049950" y="3125539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Alta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7483924" y="3815063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Draper</a:t>
              </a:r>
            </a:p>
          </p:txBody>
        </p:sp>
      </p:grpSp>
      <p:sp>
        <p:nvSpPr>
          <p:cNvPr id="29" name="Oval 28"/>
          <p:cNvSpPr/>
          <p:nvPr/>
        </p:nvSpPr>
        <p:spPr>
          <a:xfrm>
            <a:off x="6889414" y="1622084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282</a:t>
            </a:r>
            <a:endParaRPr lang="en-US" sz="800" dirty="0"/>
          </a:p>
        </p:txBody>
      </p:sp>
      <p:sp>
        <p:nvSpPr>
          <p:cNvPr id="30" name="Oval 29"/>
          <p:cNvSpPr/>
          <p:nvPr/>
        </p:nvSpPr>
        <p:spPr>
          <a:xfrm>
            <a:off x="5964202" y="342901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291</a:t>
            </a:r>
            <a:endParaRPr lang="en-US" sz="800" dirty="0"/>
          </a:p>
        </p:txBody>
      </p:sp>
      <p:sp>
        <p:nvSpPr>
          <p:cNvPr id="31" name="Oval 30"/>
          <p:cNvSpPr/>
          <p:nvPr/>
        </p:nvSpPr>
        <p:spPr>
          <a:xfrm>
            <a:off x="3809938" y="445771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124</a:t>
            </a:r>
            <a:endParaRPr lang="en-US" sz="800" dirty="0"/>
          </a:p>
        </p:txBody>
      </p:sp>
      <p:sp>
        <p:nvSpPr>
          <p:cNvPr id="32" name="Oval 31"/>
          <p:cNvSpPr/>
          <p:nvPr/>
        </p:nvSpPr>
        <p:spPr>
          <a:xfrm>
            <a:off x="5772379" y="2636848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134</a:t>
            </a:r>
            <a:endParaRPr lang="en-US" sz="800" dirty="0"/>
          </a:p>
        </p:txBody>
      </p:sp>
      <p:sp>
        <p:nvSpPr>
          <p:cNvPr id="33" name="Oval 32"/>
          <p:cNvSpPr/>
          <p:nvPr/>
        </p:nvSpPr>
        <p:spPr>
          <a:xfrm>
            <a:off x="6361355" y="2436134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139</a:t>
            </a:r>
            <a:endParaRPr lang="en-US" sz="800" dirty="0"/>
          </a:p>
        </p:txBody>
      </p:sp>
      <p:sp>
        <p:nvSpPr>
          <p:cNvPr id="34" name="Oval 33"/>
          <p:cNvSpPr/>
          <p:nvPr/>
        </p:nvSpPr>
        <p:spPr>
          <a:xfrm>
            <a:off x="6885005" y="3270541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127</a:t>
            </a:r>
            <a:endParaRPr lang="en-US" sz="800" dirty="0"/>
          </a:p>
        </p:txBody>
      </p:sp>
      <p:sp>
        <p:nvSpPr>
          <p:cNvPr id="35" name="Oval 34"/>
          <p:cNvSpPr/>
          <p:nvPr/>
        </p:nvSpPr>
        <p:spPr>
          <a:xfrm>
            <a:off x="4629796" y="1622084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116</a:t>
            </a:r>
            <a:endParaRPr lang="en-US" sz="800" dirty="0"/>
          </a:p>
        </p:txBody>
      </p:sp>
      <p:sp>
        <p:nvSpPr>
          <p:cNvPr id="36" name="Oval 35"/>
          <p:cNvSpPr/>
          <p:nvPr/>
        </p:nvSpPr>
        <p:spPr>
          <a:xfrm>
            <a:off x="6713266" y="397944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305</a:t>
            </a:r>
            <a:endParaRPr lang="en-US" sz="800" dirty="0"/>
          </a:p>
        </p:txBody>
      </p:sp>
      <p:sp>
        <p:nvSpPr>
          <p:cNvPr id="37" name="TextBox 36"/>
          <p:cNvSpPr txBox="1"/>
          <p:nvPr/>
        </p:nvSpPr>
        <p:spPr bwMode="auto">
          <a:xfrm>
            <a:off x="6432509" y="181825"/>
            <a:ext cx="90499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lephant" panose="02020904090505020303" pitchFamily="18" charset="0"/>
                <a:cs typeface="Arial" pitchFamily="34" charset="0"/>
              </a:rPr>
              <a:t>Ogden</a:t>
            </a:r>
            <a:endParaRPr lang="en-US" sz="1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lephant" panose="02020904090505020303" pitchFamily="18" charset="0"/>
              <a:cs typeface="Arial" pitchFamily="34" charset="0"/>
            </a:endParaRPr>
          </a:p>
        </p:txBody>
      </p:sp>
      <p:sp>
        <p:nvSpPr>
          <p:cNvPr id="38" name="Isosceles Triangle 37"/>
          <p:cNvSpPr/>
          <p:nvPr/>
        </p:nvSpPr>
        <p:spPr>
          <a:xfrm>
            <a:off x="2276861" y="342901"/>
            <a:ext cx="34289" cy="747116"/>
          </a:xfrm>
          <a:prstGeom prst="triangle">
            <a:avLst/>
          </a:prstGeom>
          <a:solidFill>
            <a:schemeClr val="tx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Rectangle 38"/>
          <p:cNvSpPr/>
          <p:nvPr/>
        </p:nvSpPr>
        <p:spPr>
          <a:xfrm rot="5400000">
            <a:off x="7805942" y="3901544"/>
            <a:ext cx="1466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Dominion Energy Utah </a:t>
            </a:r>
          </a:p>
          <a:p>
            <a:r>
              <a:rPr lang="en-US" sz="1100" dirty="0"/>
              <a:t>Docket No. 19-057-13</a:t>
            </a:r>
          </a:p>
          <a:p>
            <a:r>
              <a:rPr lang="en-US" sz="1100" dirty="0"/>
              <a:t>DEU Exhibit 4.03</a:t>
            </a:r>
          </a:p>
          <a:p>
            <a:r>
              <a:rPr lang="en-US" sz="1100" dirty="0"/>
              <a:t>Page </a:t>
            </a:r>
            <a:r>
              <a:rPr lang="en-US" sz="1100" dirty="0" smtClean="0"/>
              <a:t>5 </a:t>
            </a:r>
            <a:r>
              <a:rPr lang="en-US" sz="1100" dirty="0"/>
              <a:t>of 11</a:t>
            </a:r>
          </a:p>
        </p:txBody>
      </p:sp>
    </p:spTree>
    <p:extLst>
      <p:ext uri="{BB962C8B-B14F-4D97-AF65-F5344CB8AC3E}">
        <p14:creationId xmlns:p14="http://schemas.microsoft.com/office/powerpoint/2010/main" val="225764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36" t="18491" r="2132" b="1864"/>
          <a:stretch/>
        </p:blipFill>
        <p:spPr>
          <a:xfrm>
            <a:off x="3542873" y="137241"/>
            <a:ext cx="5381146" cy="4878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6546973" y="3095296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117</a:t>
            </a:r>
            <a:endParaRPr lang="en-US" sz="800" dirty="0"/>
          </a:p>
        </p:txBody>
      </p:sp>
      <p:pic>
        <p:nvPicPr>
          <p:cNvPr id="1026" name="Picture 2" descr="C:\Users\07484\Desktop\PSC Presentation\Clock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91" y="191530"/>
            <a:ext cx="1825185" cy="18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7471747" y="2712815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80</a:t>
            </a:r>
            <a:endParaRPr lang="en-US" sz="800" dirty="0"/>
          </a:p>
        </p:txBody>
      </p:sp>
      <p:sp>
        <p:nvSpPr>
          <p:cNvPr id="15" name="Oval 14"/>
          <p:cNvSpPr/>
          <p:nvPr/>
        </p:nvSpPr>
        <p:spPr>
          <a:xfrm>
            <a:off x="6585919" y="2705840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73</a:t>
            </a:r>
            <a:endParaRPr lang="en-US" sz="800" dirty="0"/>
          </a:p>
        </p:txBody>
      </p:sp>
      <p:sp>
        <p:nvSpPr>
          <p:cNvPr id="16" name="Oval 15"/>
          <p:cNvSpPr/>
          <p:nvPr/>
        </p:nvSpPr>
        <p:spPr>
          <a:xfrm>
            <a:off x="6387335" y="884277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161</a:t>
            </a:r>
            <a:endParaRPr lang="en-US" sz="800" dirty="0"/>
          </a:p>
        </p:txBody>
      </p:sp>
      <p:sp>
        <p:nvSpPr>
          <p:cNvPr id="17" name="Oval 16"/>
          <p:cNvSpPr/>
          <p:nvPr/>
        </p:nvSpPr>
        <p:spPr>
          <a:xfrm>
            <a:off x="7235959" y="3522907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49</a:t>
            </a:r>
            <a:endParaRPr lang="en-US" sz="800" dirty="0"/>
          </a:p>
        </p:txBody>
      </p:sp>
      <p:sp>
        <p:nvSpPr>
          <p:cNvPr id="18" name="Oval 17"/>
          <p:cNvSpPr/>
          <p:nvPr/>
        </p:nvSpPr>
        <p:spPr>
          <a:xfrm>
            <a:off x="7368877" y="3861563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70</a:t>
            </a:r>
            <a:endParaRPr lang="en-US" sz="800" dirty="0"/>
          </a:p>
        </p:txBody>
      </p:sp>
      <p:sp>
        <p:nvSpPr>
          <p:cNvPr id="20" name="Oval 19"/>
          <p:cNvSpPr/>
          <p:nvPr/>
        </p:nvSpPr>
        <p:spPr>
          <a:xfrm>
            <a:off x="6950331" y="2520856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80</a:t>
            </a:r>
            <a:endParaRPr lang="en-US" sz="800" dirty="0"/>
          </a:p>
        </p:txBody>
      </p:sp>
      <p:sp>
        <p:nvSpPr>
          <p:cNvPr id="21" name="Oval 20"/>
          <p:cNvSpPr/>
          <p:nvPr/>
        </p:nvSpPr>
        <p:spPr>
          <a:xfrm>
            <a:off x="6490205" y="2043425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116</a:t>
            </a:r>
            <a:endParaRPr lang="en-US" sz="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444756" y="789515"/>
            <a:ext cx="2877883" cy="3151703"/>
            <a:chOff x="5767744" y="866276"/>
            <a:chExt cx="3837177" cy="4202271"/>
          </a:xfrm>
        </p:grpSpPr>
        <p:sp>
          <p:nvSpPr>
            <p:cNvPr id="23" name="TextBox 22"/>
            <p:cNvSpPr txBox="1"/>
            <p:nvPr/>
          </p:nvSpPr>
          <p:spPr bwMode="auto">
            <a:xfrm>
              <a:off x="5767744" y="3796436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Tooele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5857011" y="866276"/>
              <a:ext cx="1206656" cy="553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West Haven</a:t>
              </a: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8398265" y="4729992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Provo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8049950" y="3125539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Alta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7483924" y="3815063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Draper</a:t>
              </a:r>
            </a:p>
          </p:txBody>
        </p:sp>
      </p:grpSp>
      <p:sp>
        <p:nvSpPr>
          <p:cNvPr id="29" name="Oval 28"/>
          <p:cNvSpPr/>
          <p:nvPr/>
        </p:nvSpPr>
        <p:spPr>
          <a:xfrm>
            <a:off x="6889414" y="1622084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102</a:t>
            </a:r>
            <a:endParaRPr lang="en-US" sz="800" dirty="0"/>
          </a:p>
        </p:txBody>
      </p:sp>
      <p:sp>
        <p:nvSpPr>
          <p:cNvPr id="30" name="Oval 29"/>
          <p:cNvSpPr/>
          <p:nvPr/>
        </p:nvSpPr>
        <p:spPr>
          <a:xfrm>
            <a:off x="5964202" y="342901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145</a:t>
            </a:r>
            <a:endParaRPr lang="en-US" sz="800" dirty="0"/>
          </a:p>
        </p:txBody>
      </p:sp>
      <p:sp>
        <p:nvSpPr>
          <p:cNvPr id="31" name="Oval 30"/>
          <p:cNvSpPr/>
          <p:nvPr/>
        </p:nvSpPr>
        <p:spPr>
          <a:xfrm>
            <a:off x="3809938" y="445771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86</a:t>
            </a:r>
            <a:endParaRPr lang="en-US" sz="800" dirty="0"/>
          </a:p>
        </p:txBody>
      </p:sp>
      <p:sp>
        <p:nvSpPr>
          <p:cNvPr id="32" name="Oval 31"/>
          <p:cNvSpPr/>
          <p:nvPr/>
        </p:nvSpPr>
        <p:spPr>
          <a:xfrm>
            <a:off x="5772379" y="2636848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103</a:t>
            </a:r>
            <a:endParaRPr lang="en-US" sz="800" dirty="0"/>
          </a:p>
        </p:txBody>
      </p:sp>
      <p:sp>
        <p:nvSpPr>
          <p:cNvPr id="33" name="Oval 32"/>
          <p:cNvSpPr/>
          <p:nvPr/>
        </p:nvSpPr>
        <p:spPr>
          <a:xfrm>
            <a:off x="6361355" y="2436134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92</a:t>
            </a:r>
            <a:endParaRPr lang="en-US" sz="800" dirty="0"/>
          </a:p>
        </p:txBody>
      </p:sp>
      <p:sp>
        <p:nvSpPr>
          <p:cNvPr id="34" name="Oval 33"/>
          <p:cNvSpPr/>
          <p:nvPr/>
        </p:nvSpPr>
        <p:spPr>
          <a:xfrm>
            <a:off x="6885005" y="3270541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98</a:t>
            </a:r>
            <a:endParaRPr lang="en-US" sz="800" dirty="0"/>
          </a:p>
        </p:txBody>
      </p:sp>
      <p:sp>
        <p:nvSpPr>
          <p:cNvPr id="35" name="Oval 34"/>
          <p:cNvSpPr/>
          <p:nvPr/>
        </p:nvSpPr>
        <p:spPr>
          <a:xfrm>
            <a:off x="4629796" y="1622084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80</a:t>
            </a:r>
            <a:endParaRPr lang="en-US" sz="800" dirty="0"/>
          </a:p>
        </p:txBody>
      </p:sp>
      <p:sp>
        <p:nvSpPr>
          <p:cNvPr id="36" name="Oval 35"/>
          <p:cNvSpPr/>
          <p:nvPr/>
        </p:nvSpPr>
        <p:spPr>
          <a:xfrm>
            <a:off x="6713266" y="397944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167</a:t>
            </a:r>
            <a:endParaRPr lang="en-US" sz="800" dirty="0"/>
          </a:p>
        </p:txBody>
      </p:sp>
      <p:sp>
        <p:nvSpPr>
          <p:cNvPr id="37" name="TextBox 36"/>
          <p:cNvSpPr txBox="1"/>
          <p:nvPr/>
        </p:nvSpPr>
        <p:spPr bwMode="auto">
          <a:xfrm>
            <a:off x="6432509" y="181825"/>
            <a:ext cx="90499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lephant" panose="02020904090505020303" pitchFamily="18" charset="0"/>
                <a:cs typeface="Arial" pitchFamily="34" charset="0"/>
              </a:rPr>
              <a:t>Ogden</a:t>
            </a:r>
            <a:endParaRPr lang="en-US" sz="1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lephant" panose="02020904090505020303" pitchFamily="18" charset="0"/>
              <a:cs typeface="Arial" pitchFamily="34" charset="0"/>
            </a:endParaRPr>
          </a:p>
        </p:txBody>
      </p:sp>
      <p:sp>
        <p:nvSpPr>
          <p:cNvPr id="38" name="Isosceles Triangle 37"/>
          <p:cNvSpPr/>
          <p:nvPr/>
        </p:nvSpPr>
        <p:spPr>
          <a:xfrm rot="10800000">
            <a:off x="2276861" y="1035359"/>
            <a:ext cx="34289" cy="747116"/>
          </a:xfrm>
          <a:prstGeom prst="triangle">
            <a:avLst/>
          </a:prstGeom>
          <a:solidFill>
            <a:schemeClr val="tx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2258212" y="1037430"/>
            <a:ext cx="82300" cy="347497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Rectangle 38"/>
          <p:cNvSpPr/>
          <p:nvPr/>
        </p:nvSpPr>
        <p:spPr>
          <a:xfrm rot="5400000">
            <a:off x="7799371" y="3878115"/>
            <a:ext cx="1479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Dominion Energy Utah </a:t>
            </a:r>
          </a:p>
          <a:p>
            <a:r>
              <a:rPr lang="en-US" sz="1100" dirty="0"/>
              <a:t>Docket No. 19-057-13</a:t>
            </a:r>
          </a:p>
          <a:p>
            <a:r>
              <a:rPr lang="en-US" sz="1100" dirty="0"/>
              <a:t>DEU Exhibit 4.03</a:t>
            </a:r>
          </a:p>
          <a:p>
            <a:r>
              <a:rPr lang="en-US" sz="1100" dirty="0"/>
              <a:t>Page </a:t>
            </a:r>
            <a:r>
              <a:rPr lang="en-US" sz="1100" dirty="0" smtClean="0"/>
              <a:t>6 </a:t>
            </a:r>
            <a:r>
              <a:rPr lang="en-US" sz="1100" dirty="0"/>
              <a:t>of 11</a:t>
            </a:r>
          </a:p>
        </p:txBody>
      </p:sp>
    </p:spTree>
    <p:extLst>
      <p:ext uri="{BB962C8B-B14F-4D97-AF65-F5344CB8AC3E}">
        <p14:creationId xmlns:p14="http://schemas.microsoft.com/office/powerpoint/2010/main" val="44319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36" t="18491" r="2132" b="1864"/>
          <a:stretch/>
        </p:blipFill>
        <p:spPr>
          <a:xfrm>
            <a:off x="3542873" y="137241"/>
            <a:ext cx="5381146" cy="4878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6546973" y="3095296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102</a:t>
            </a:r>
            <a:endParaRPr lang="en-US" sz="800" dirty="0"/>
          </a:p>
        </p:txBody>
      </p:sp>
      <p:pic>
        <p:nvPicPr>
          <p:cNvPr id="1026" name="Picture 2" descr="C:\Users\07484\Desktop\PSC Presentation\Clock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91" y="191530"/>
            <a:ext cx="1825185" cy="18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7471747" y="2712815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45</a:t>
            </a:r>
            <a:endParaRPr lang="en-US" sz="800" dirty="0"/>
          </a:p>
        </p:txBody>
      </p:sp>
      <p:sp>
        <p:nvSpPr>
          <p:cNvPr id="15" name="Oval 14"/>
          <p:cNvSpPr/>
          <p:nvPr/>
        </p:nvSpPr>
        <p:spPr>
          <a:xfrm>
            <a:off x="6585919" y="2705840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95</a:t>
            </a:r>
            <a:endParaRPr lang="en-US" sz="800" dirty="0"/>
          </a:p>
        </p:txBody>
      </p:sp>
      <p:sp>
        <p:nvSpPr>
          <p:cNvPr id="16" name="Oval 15"/>
          <p:cNvSpPr/>
          <p:nvPr/>
        </p:nvSpPr>
        <p:spPr>
          <a:xfrm>
            <a:off x="6387335" y="884277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112</a:t>
            </a:r>
            <a:endParaRPr lang="en-US" sz="800" dirty="0"/>
          </a:p>
        </p:txBody>
      </p:sp>
      <p:sp>
        <p:nvSpPr>
          <p:cNvPr id="17" name="Oval 16"/>
          <p:cNvSpPr/>
          <p:nvPr/>
        </p:nvSpPr>
        <p:spPr>
          <a:xfrm>
            <a:off x="7235959" y="3522907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34</a:t>
            </a:r>
            <a:endParaRPr lang="en-US" sz="800" dirty="0"/>
          </a:p>
        </p:txBody>
      </p:sp>
      <p:sp>
        <p:nvSpPr>
          <p:cNvPr id="18" name="Oval 17"/>
          <p:cNvSpPr/>
          <p:nvPr/>
        </p:nvSpPr>
        <p:spPr>
          <a:xfrm>
            <a:off x="7368877" y="3861563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66</a:t>
            </a:r>
            <a:endParaRPr lang="en-US" sz="800" dirty="0"/>
          </a:p>
        </p:txBody>
      </p:sp>
      <p:sp>
        <p:nvSpPr>
          <p:cNvPr id="20" name="Oval 19"/>
          <p:cNvSpPr/>
          <p:nvPr/>
        </p:nvSpPr>
        <p:spPr>
          <a:xfrm>
            <a:off x="6950331" y="2520856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38</a:t>
            </a:r>
            <a:endParaRPr lang="en-US" sz="800" dirty="0"/>
          </a:p>
        </p:txBody>
      </p:sp>
      <p:sp>
        <p:nvSpPr>
          <p:cNvPr id="21" name="Oval 20"/>
          <p:cNvSpPr/>
          <p:nvPr/>
        </p:nvSpPr>
        <p:spPr>
          <a:xfrm>
            <a:off x="6490205" y="2043425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72</a:t>
            </a:r>
            <a:endParaRPr lang="en-US" sz="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444756" y="789515"/>
            <a:ext cx="2877883" cy="3151703"/>
            <a:chOff x="5767744" y="866276"/>
            <a:chExt cx="3837177" cy="4202271"/>
          </a:xfrm>
        </p:grpSpPr>
        <p:sp>
          <p:nvSpPr>
            <p:cNvPr id="23" name="TextBox 22"/>
            <p:cNvSpPr txBox="1"/>
            <p:nvPr/>
          </p:nvSpPr>
          <p:spPr bwMode="auto">
            <a:xfrm>
              <a:off x="5767744" y="3796436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Tooele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5857011" y="866276"/>
              <a:ext cx="1206656" cy="553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West Haven</a:t>
              </a: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8398265" y="4729992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Provo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8049950" y="3125539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Alta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7483924" y="3815063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Draper</a:t>
              </a:r>
            </a:p>
          </p:txBody>
        </p:sp>
      </p:grpSp>
      <p:sp>
        <p:nvSpPr>
          <p:cNvPr id="29" name="Oval 28"/>
          <p:cNvSpPr/>
          <p:nvPr/>
        </p:nvSpPr>
        <p:spPr>
          <a:xfrm>
            <a:off x="6889414" y="1622084"/>
            <a:ext cx="274320" cy="27432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176</a:t>
            </a:r>
            <a:endParaRPr lang="en-US" sz="800" dirty="0"/>
          </a:p>
        </p:txBody>
      </p:sp>
      <p:sp>
        <p:nvSpPr>
          <p:cNvPr id="30" name="Oval 29"/>
          <p:cNvSpPr/>
          <p:nvPr/>
        </p:nvSpPr>
        <p:spPr>
          <a:xfrm>
            <a:off x="5964202" y="342901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88</a:t>
            </a:r>
            <a:endParaRPr lang="en-US" sz="800" dirty="0"/>
          </a:p>
        </p:txBody>
      </p:sp>
      <p:sp>
        <p:nvSpPr>
          <p:cNvPr id="31" name="Oval 30"/>
          <p:cNvSpPr/>
          <p:nvPr/>
        </p:nvSpPr>
        <p:spPr>
          <a:xfrm>
            <a:off x="3809938" y="445771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74</a:t>
            </a:r>
            <a:endParaRPr lang="en-US" sz="800" dirty="0"/>
          </a:p>
        </p:txBody>
      </p:sp>
      <p:sp>
        <p:nvSpPr>
          <p:cNvPr id="32" name="Oval 31"/>
          <p:cNvSpPr/>
          <p:nvPr/>
        </p:nvSpPr>
        <p:spPr>
          <a:xfrm>
            <a:off x="5772379" y="2636848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83</a:t>
            </a:r>
            <a:endParaRPr lang="en-US" sz="800" dirty="0"/>
          </a:p>
        </p:txBody>
      </p:sp>
      <p:sp>
        <p:nvSpPr>
          <p:cNvPr id="33" name="Oval 32"/>
          <p:cNvSpPr/>
          <p:nvPr/>
        </p:nvSpPr>
        <p:spPr>
          <a:xfrm>
            <a:off x="6361355" y="2436134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55</a:t>
            </a:r>
            <a:endParaRPr lang="en-US" sz="800" dirty="0"/>
          </a:p>
        </p:txBody>
      </p:sp>
      <p:sp>
        <p:nvSpPr>
          <p:cNvPr id="34" name="Oval 33"/>
          <p:cNvSpPr/>
          <p:nvPr/>
        </p:nvSpPr>
        <p:spPr>
          <a:xfrm>
            <a:off x="6885005" y="3270541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81</a:t>
            </a:r>
            <a:endParaRPr lang="en-US" sz="800" dirty="0"/>
          </a:p>
        </p:txBody>
      </p:sp>
      <p:sp>
        <p:nvSpPr>
          <p:cNvPr id="35" name="Oval 34"/>
          <p:cNvSpPr/>
          <p:nvPr/>
        </p:nvSpPr>
        <p:spPr>
          <a:xfrm>
            <a:off x="4629796" y="1622084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65</a:t>
            </a:r>
            <a:endParaRPr lang="en-US" sz="800" dirty="0"/>
          </a:p>
        </p:txBody>
      </p:sp>
      <p:sp>
        <p:nvSpPr>
          <p:cNvPr id="36" name="Oval 35"/>
          <p:cNvSpPr/>
          <p:nvPr/>
        </p:nvSpPr>
        <p:spPr>
          <a:xfrm>
            <a:off x="6713266" y="397944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122</a:t>
            </a:r>
            <a:endParaRPr lang="en-US" sz="800" dirty="0"/>
          </a:p>
        </p:txBody>
      </p:sp>
      <p:sp>
        <p:nvSpPr>
          <p:cNvPr id="37" name="TextBox 36"/>
          <p:cNvSpPr txBox="1"/>
          <p:nvPr/>
        </p:nvSpPr>
        <p:spPr bwMode="auto">
          <a:xfrm>
            <a:off x="6432509" y="181825"/>
            <a:ext cx="90499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lephant" panose="02020904090505020303" pitchFamily="18" charset="0"/>
                <a:cs typeface="Arial" pitchFamily="34" charset="0"/>
              </a:rPr>
              <a:t>Ogden</a:t>
            </a:r>
            <a:endParaRPr lang="en-US" sz="1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lephant" panose="02020904090505020303" pitchFamily="18" charset="0"/>
              <a:cs typeface="Arial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rot="12600000">
            <a:off x="2184685" y="1051390"/>
            <a:ext cx="82300" cy="347497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Isosceles Triangle 38"/>
          <p:cNvSpPr/>
          <p:nvPr/>
        </p:nvSpPr>
        <p:spPr>
          <a:xfrm>
            <a:off x="2276861" y="342901"/>
            <a:ext cx="34289" cy="747116"/>
          </a:xfrm>
          <a:prstGeom prst="triangle">
            <a:avLst/>
          </a:prstGeom>
          <a:solidFill>
            <a:schemeClr val="tx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181377" y="2252199"/>
            <a:ext cx="30323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Orange dots indicate that, although the area has lost service, pressures have risen.  In this scenario, once an area has lost service, service will </a:t>
            </a:r>
            <a:r>
              <a:rPr lang="en-US" smtClean="0"/>
              <a:t>not be regained </a:t>
            </a:r>
            <a:r>
              <a:rPr lang="en-US" dirty="0" smtClean="0"/>
              <a:t>by an increase in pressure.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 rot="5400000">
            <a:off x="7805942" y="3915378"/>
            <a:ext cx="1466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Dominion Energy Utah </a:t>
            </a:r>
          </a:p>
          <a:p>
            <a:r>
              <a:rPr lang="en-US" sz="1100" dirty="0"/>
              <a:t>Docket No. 19-057-13</a:t>
            </a:r>
          </a:p>
          <a:p>
            <a:r>
              <a:rPr lang="en-US" sz="1100" dirty="0"/>
              <a:t>DEU Exhibit 4.03</a:t>
            </a:r>
          </a:p>
          <a:p>
            <a:r>
              <a:rPr lang="en-US" sz="1100" dirty="0"/>
              <a:t>Page </a:t>
            </a:r>
            <a:r>
              <a:rPr lang="en-US" sz="1100" dirty="0" smtClean="0"/>
              <a:t>7 </a:t>
            </a:r>
            <a:r>
              <a:rPr lang="en-US" sz="1100" dirty="0"/>
              <a:t>of 11</a:t>
            </a:r>
          </a:p>
        </p:txBody>
      </p:sp>
    </p:spTree>
    <p:extLst>
      <p:ext uri="{BB962C8B-B14F-4D97-AF65-F5344CB8AC3E}">
        <p14:creationId xmlns:p14="http://schemas.microsoft.com/office/powerpoint/2010/main" val="290689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36" t="18491" r="2132" b="1864"/>
          <a:stretch/>
        </p:blipFill>
        <p:spPr>
          <a:xfrm>
            <a:off x="3542873" y="137241"/>
            <a:ext cx="5381146" cy="4878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6546973" y="3095296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97</a:t>
            </a:r>
            <a:endParaRPr lang="en-US" sz="800" dirty="0"/>
          </a:p>
        </p:txBody>
      </p:sp>
      <p:pic>
        <p:nvPicPr>
          <p:cNvPr id="1026" name="Picture 2" descr="C:\Users\07484\Desktop\PSC Presentation\Clock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91" y="191530"/>
            <a:ext cx="1825185" cy="18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7471747" y="2712815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38</a:t>
            </a:r>
            <a:endParaRPr lang="en-US" sz="800" dirty="0"/>
          </a:p>
        </p:txBody>
      </p:sp>
      <p:sp>
        <p:nvSpPr>
          <p:cNvPr id="15" name="Oval 14"/>
          <p:cNvSpPr/>
          <p:nvPr/>
        </p:nvSpPr>
        <p:spPr>
          <a:xfrm>
            <a:off x="6585919" y="2705840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92</a:t>
            </a:r>
            <a:endParaRPr lang="en-US" sz="800" dirty="0"/>
          </a:p>
        </p:txBody>
      </p:sp>
      <p:sp>
        <p:nvSpPr>
          <p:cNvPr id="16" name="Oval 15"/>
          <p:cNvSpPr/>
          <p:nvPr/>
        </p:nvSpPr>
        <p:spPr>
          <a:xfrm>
            <a:off x="6387335" y="884277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96</a:t>
            </a:r>
            <a:endParaRPr lang="en-US" sz="800" dirty="0"/>
          </a:p>
        </p:txBody>
      </p:sp>
      <p:sp>
        <p:nvSpPr>
          <p:cNvPr id="17" name="Oval 16"/>
          <p:cNvSpPr/>
          <p:nvPr/>
        </p:nvSpPr>
        <p:spPr>
          <a:xfrm>
            <a:off x="7235959" y="3522907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33</a:t>
            </a:r>
            <a:endParaRPr lang="en-US" sz="800" dirty="0"/>
          </a:p>
        </p:txBody>
      </p:sp>
      <p:sp>
        <p:nvSpPr>
          <p:cNvPr id="18" name="Oval 17"/>
          <p:cNvSpPr/>
          <p:nvPr/>
        </p:nvSpPr>
        <p:spPr>
          <a:xfrm>
            <a:off x="7368877" y="3861563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66</a:t>
            </a:r>
            <a:endParaRPr lang="en-US" sz="800" dirty="0"/>
          </a:p>
        </p:txBody>
      </p:sp>
      <p:sp>
        <p:nvSpPr>
          <p:cNvPr id="20" name="Oval 19"/>
          <p:cNvSpPr/>
          <p:nvPr/>
        </p:nvSpPr>
        <p:spPr>
          <a:xfrm>
            <a:off x="6950331" y="2520856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82</a:t>
            </a:r>
            <a:endParaRPr lang="en-US" sz="800" dirty="0"/>
          </a:p>
        </p:txBody>
      </p:sp>
      <p:sp>
        <p:nvSpPr>
          <p:cNvPr id="21" name="Oval 20"/>
          <p:cNvSpPr/>
          <p:nvPr/>
        </p:nvSpPr>
        <p:spPr>
          <a:xfrm>
            <a:off x="6490205" y="2043425"/>
            <a:ext cx="274320" cy="27432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160</a:t>
            </a:r>
            <a:endParaRPr lang="en-US" sz="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444756" y="789515"/>
            <a:ext cx="2877883" cy="3151703"/>
            <a:chOff x="5767744" y="866276"/>
            <a:chExt cx="3837177" cy="4202271"/>
          </a:xfrm>
        </p:grpSpPr>
        <p:sp>
          <p:nvSpPr>
            <p:cNvPr id="23" name="TextBox 22"/>
            <p:cNvSpPr txBox="1"/>
            <p:nvPr/>
          </p:nvSpPr>
          <p:spPr bwMode="auto">
            <a:xfrm>
              <a:off x="5767744" y="3796436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Tooele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5857011" y="866276"/>
              <a:ext cx="1206656" cy="553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West Haven</a:t>
              </a: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8398265" y="4729992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Provo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8049950" y="3125539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Alta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7483924" y="3815063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Draper</a:t>
              </a:r>
            </a:p>
          </p:txBody>
        </p:sp>
      </p:grpSp>
      <p:sp>
        <p:nvSpPr>
          <p:cNvPr id="29" name="Oval 28"/>
          <p:cNvSpPr/>
          <p:nvPr/>
        </p:nvSpPr>
        <p:spPr>
          <a:xfrm>
            <a:off x="6889414" y="1622084"/>
            <a:ext cx="274320" cy="27432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157</a:t>
            </a:r>
            <a:endParaRPr lang="en-US" sz="800" dirty="0"/>
          </a:p>
        </p:txBody>
      </p:sp>
      <p:sp>
        <p:nvSpPr>
          <p:cNvPr id="30" name="Oval 29"/>
          <p:cNvSpPr/>
          <p:nvPr/>
        </p:nvSpPr>
        <p:spPr>
          <a:xfrm>
            <a:off x="5964202" y="342901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81</a:t>
            </a:r>
            <a:endParaRPr lang="en-US" sz="800" dirty="0"/>
          </a:p>
        </p:txBody>
      </p:sp>
      <p:sp>
        <p:nvSpPr>
          <p:cNvPr id="31" name="Oval 30"/>
          <p:cNvSpPr/>
          <p:nvPr/>
        </p:nvSpPr>
        <p:spPr>
          <a:xfrm>
            <a:off x="3809938" y="445771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69</a:t>
            </a:r>
            <a:endParaRPr lang="en-US" sz="800" dirty="0"/>
          </a:p>
        </p:txBody>
      </p:sp>
      <p:sp>
        <p:nvSpPr>
          <p:cNvPr id="32" name="Oval 31"/>
          <p:cNvSpPr/>
          <p:nvPr/>
        </p:nvSpPr>
        <p:spPr>
          <a:xfrm>
            <a:off x="5772379" y="2636848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76</a:t>
            </a:r>
            <a:endParaRPr lang="en-US" sz="800" dirty="0"/>
          </a:p>
        </p:txBody>
      </p:sp>
      <p:sp>
        <p:nvSpPr>
          <p:cNvPr id="33" name="Oval 32"/>
          <p:cNvSpPr/>
          <p:nvPr/>
        </p:nvSpPr>
        <p:spPr>
          <a:xfrm>
            <a:off x="6361355" y="2436134"/>
            <a:ext cx="274320" cy="27432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144</a:t>
            </a:r>
            <a:endParaRPr lang="en-US" sz="800" dirty="0"/>
          </a:p>
        </p:txBody>
      </p:sp>
      <p:sp>
        <p:nvSpPr>
          <p:cNvPr id="34" name="Oval 33"/>
          <p:cNvSpPr/>
          <p:nvPr/>
        </p:nvSpPr>
        <p:spPr>
          <a:xfrm>
            <a:off x="6885005" y="3270541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72</a:t>
            </a:r>
            <a:endParaRPr lang="en-US" sz="800" dirty="0"/>
          </a:p>
        </p:txBody>
      </p:sp>
      <p:sp>
        <p:nvSpPr>
          <p:cNvPr id="35" name="Oval 34"/>
          <p:cNvSpPr/>
          <p:nvPr/>
        </p:nvSpPr>
        <p:spPr>
          <a:xfrm>
            <a:off x="4629796" y="1622084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59</a:t>
            </a:r>
            <a:endParaRPr lang="en-US" sz="800" dirty="0"/>
          </a:p>
        </p:txBody>
      </p:sp>
      <p:sp>
        <p:nvSpPr>
          <p:cNvPr id="36" name="Oval 35"/>
          <p:cNvSpPr/>
          <p:nvPr/>
        </p:nvSpPr>
        <p:spPr>
          <a:xfrm>
            <a:off x="6713266" y="397944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106</a:t>
            </a:r>
            <a:endParaRPr lang="en-US" sz="800" dirty="0"/>
          </a:p>
        </p:txBody>
      </p:sp>
      <p:sp>
        <p:nvSpPr>
          <p:cNvPr id="37" name="TextBox 36"/>
          <p:cNvSpPr txBox="1"/>
          <p:nvPr/>
        </p:nvSpPr>
        <p:spPr bwMode="auto">
          <a:xfrm>
            <a:off x="6432509" y="181825"/>
            <a:ext cx="90499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lephant" panose="02020904090505020303" pitchFamily="18" charset="0"/>
                <a:cs typeface="Arial" pitchFamily="34" charset="0"/>
              </a:rPr>
              <a:t>Ogden</a:t>
            </a:r>
            <a:endParaRPr lang="en-US" sz="1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lephant" panose="02020904090505020303" pitchFamily="18" charset="0"/>
              <a:cs typeface="Arial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rot="13080000">
            <a:off x="2184685" y="1031263"/>
            <a:ext cx="82300" cy="347497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Isosceles Triangle 38"/>
          <p:cNvSpPr/>
          <p:nvPr/>
        </p:nvSpPr>
        <p:spPr>
          <a:xfrm rot="3660000">
            <a:off x="2595818" y="542632"/>
            <a:ext cx="34289" cy="747116"/>
          </a:xfrm>
          <a:prstGeom prst="triangle">
            <a:avLst/>
          </a:prstGeom>
          <a:solidFill>
            <a:schemeClr val="tx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Rectangle 37"/>
          <p:cNvSpPr/>
          <p:nvPr/>
        </p:nvSpPr>
        <p:spPr>
          <a:xfrm rot="5400000">
            <a:off x="7788169" y="3907395"/>
            <a:ext cx="15022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Dominion Energy Utah </a:t>
            </a:r>
          </a:p>
          <a:p>
            <a:r>
              <a:rPr lang="en-US" sz="1100" dirty="0"/>
              <a:t>Docket No. 19-057-13</a:t>
            </a:r>
          </a:p>
          <a:p>
            <a:r>
              <a:rPr lang="en-US" sz="1100" dirty="0"/>
              <a:t>DEU Exhibit 4.03</a:t>
            </a:r>
          </a:p>
          <a:p>
            <a:r>
              <a:rPr lang="en-US" sz="1100" dirty="0"/>
              <a:t>Page </a:t>
            </a:r>
            <a:r>
              <a:rPr lang="en-US" sz="1100" dirty="0" smtClean="0"/>
              <a:t>8 </a:t>
            </a:r>
            <a:r>
              <a:rPr lang="en-US" sz="1100" dirty="0"/>
              <a:t>of 11</a:t>
            </a:r>
          </a:p>
        </p:txBody>
      </p:sp>
    </p:spTree>
    <p:extLst>
      <p:ext uri="{BB962C8B-B14F-4D97-AF65-F5344CB8AC3E}">
        <p14:creationId xmlns:p14="http://schemas.microsoft.com/office/powerpoint/2010/main" val="87579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36" t="18491" r="2132" b="1864"/>
          <a:stretch/>
        </p:blipFill>
        <p:spPr>
          <a:xfrm>
            <a:off x="3542873" y="137241"/>
            <a:ext cx="5381146" cy="4878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6546973" y="3095296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71</a:t>
            </a:r>
            <a:endParaRPr lang="en-US" sz="800" dirty="0"/>
          </a:p>
        </p:txBody>
      </p:sp>
      <p:pic>
        <p:nvPicPr>
          <p:cNvPr id="1026" name="Picture 2" descr="C:\Users\07484\Desktop\PSC Presentation\Clock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91" y="191530"/>
            <a:ext cx="1825185" cy="18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7471747" y="2712815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27</a:t>
            </a:r>
            <a:endParaRPr lang="en-US" sz="800" dirty="0"/>
          </a:p>
        </p:txBody>
      </p:sp>
      <p:sp>
        <p:nvSpPr>
          <p:cNvPr id="15" name="Oval 14"/>
          <p:cNvSpPr/>
          <p:nvPr/>
        </p:nvSpPr>
        <p:spPr>
          <a:xfrm>
            <a:off x="6585919" y="2705840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66</a:t>
            </a:r>
            <a:endParaRPr lang="en-US" sz="800" dirty="0"/>
          </a:p>
        </p:txBody>
      </p:sp>
      <p:sp>
        <p:nvSpPr>
          <p:cNvPr id="16" name="Oval 15"/>
          <p:cNvSpPr/>
          <p:nvPr/>
        </p:nvSpPr>
        <p:spPr>
          <a:xfrm>
            <a:off x="6387335" y="884277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14</a:t>
            </a:r>
            <a:endParaRPr lang="en-US" sz="800" dirty="0"/>
          </a:p>
        </p:txBody>
      </p:sp>
      <p:sp>
        <p:nvSpPr>
          <p:cNvPr id="17" name="Oval 16"/>
          <p:cNvSpPr/>
          <p:nvPr/>
        </p:nvSpPr>
        <p:spPr>
          <a:xfrm>
            <a:off x="7235959" y="3522907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44</a:t>
            </a:r>
            <a:endParaRPr lang="en-US" sz="800" dirty="0"/>
          </a:p>
        </p:txBody>
      </p:sp>
      <p:sp>
        <p:nvSpPr>
          <p:cNvPr id="18" name="Oval 17"/>
          <p:cNvSpPr/>
          <p:nvPr/>
        </p:nvSpPr>
        <p:spPr>
          <a:xfrm>
            <a:off x="7368877" y="3861563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84</a:t>
            </a:r>
            <a:endParaRPr lang="en-US" sz="800" dirty="0"/>
          </a:p>
        </p:txBody>
      </p:sp>
      <p:sp>
        <p:nvSpPr>
          <p:cNvPr id="20" name="Oval 19"/>
          <p:cNvSpPr/>
          <p:nvPr/>
        </p:nvSpPr>
        <p:spPr>
          <a:xfrm>
            <a:off x="6950331" y="2520856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57</a:t>
            </a:r>
            <a:endParaRPr lang="en-US" sz="800" dirty="0"/>
          </a:p>
        </p:txBody>
      </p:sp>
      <p:sp>
        <p:nvSpPr>
          <p:cNvPr id="21" name="Oval 20"/>
          <p:cNvSpPr/>
          <p:nvPr/>
        </p:nvSpPr>
        <p:spPr>
          <a:xfrm>
            <a:off x="6490205" y="2043425"/>
            <a:ext cx="274320" cy="27432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135</a:t>
            </a:r>
            <a:endParaRPr lang="en-US" sz="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444756" y="789515"/>
            <a:ext cx="2877883" cy="3151703"/>
            <a:chOff x="5767744" y="866276"/>
            <a:chExt cx="3837177" cy="4202271"/>
          </a:xfrm>
        </p:grpSpPr>
        <p:sp>
          <p:nvSpPr>
            <p:cNvPr id="23" name="TextBox 22"/>
            <p:cNvSpPr txBox="1"/>
            <p:nvPr/>
          </p:nvSpPr>
          <p:spPr bwMode="auto">
            <a:xfrm>
              <a:off x="5767744" y="3796436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Tooele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5857011" y="866276"/>
              <a:ext cx="1206656" cy="553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West Haven</a:t>
              </a: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8398265" y="4729992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Provo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8049950" y="3125539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Alta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7483924" y="3815063"/>
              <a:ext cx="120665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Elephant" panose="02020904090505020303" pitchFamily="18" charset="0"/>
                  <a:cs typeface="Arial" pitchFamily="34" charset="0"/>
                </a:rPr>
                <a:t>Draper</a:t>
              </a:r>
            </a:p>
          </p:txBody>
        </p:sp>
      </p:grpSp>
      <p:sp>
        <p:nvSpPr>
          <p:cNvPr id="29" name="Oval 28"/>
          <p:cNvSpPr/>
          <p:nvPr/>
        </p:nvSpPr>
        <p:spPr>
          <a:xfrm>
            <a:off x="6889414" y="1622084"/>
            <a:ext cx="274320" cy="27432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133</a:t>
            </a:r>
            <a:endParaRPr lang="en-US" sz="800" dirty="0"/>
          </a:p>
        </p:txBody>
      </p:sp>
      <p:sp>
        <p:nvSpPr>
          <p:cNvPr id="30" name="Oval 29"/>
          <p:cNvSpPr/>
          <p:nvPr/>
        </p:nvSpPr>
        <p:spPr>
          <a:xfrm>
            <a:off x="5964202" y="342901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65</a:t>
            </a:r>
            <a:endParaRPr lang="en-US" sz="800" dirty="0"/>
          </a:p>
        </p:txBody>
      </p:sp>
      <p:sp>
        <p:nvSpPr>
          <p:cNvPr id="31" name="Oval 30"/>
          <p:cNvSpPr/>
          <p:nvPr/>
        </p:nvSpPr>
        <p:spPr>
          <a:xfrm>
            <a:off x="3809938" y="445771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50</a:t>
            </a:r>
            <a:endParaRPr lang="en-US" sz="800" dirty="0"/>
          </a:p>
        </p:txBody>
      </p:sp>
      <p:sp>
        <p:nvSpPr>
          <p:cNvPr id="32" name="Oval 31"/>
          <p:cNvSpPr/>
          <p:nvPr/>
        </p:nvSpPr>
        <p:spPr>
          <a:xfrm>
            <a:off x="5772379" y="2636848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45</a:t>
            </a:r>
            <a:endParaRPr lang="en-US" sz="800" dirty="0"/>
          </a:p>
        </p:txBody>
      </p:sp>
      <p:sp>
        <p:nvSpPr>
          <p:cNvPr id="33" name="Oval 32"/>
          <p:cNvSpPr/>
          <p:nvPr/>
        </p:nvSpPr>
        <p:spPr>
          <a:xfrm>
            <a:off x="6361355" y="2436134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116</a:t>
            </a:r>
            <a:endParaRPr lang="en-US" sz="800" dirty="0"/>
          </a:p>
        </p:txBody>
      </p:sp>
      <p:sp>
        <p:nvSpPr>
          <p:cNvPr id="34" name="Oval 33"/>
          <p:cNvSpPr/>
          <p:nvPr/>
        </p:nvSpPr>
        <p:spPr>
          <a:xfrm>
            <a:off x="6885005" y="3270541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23</a:t>
            </a:r>
            <a:endParaRPr lang="en-US" sz="800" dirty="0"/>
          </a:p>
        </p:txBody>
      </p:sp>
      <p:sp>
        <p:nvSpPr>
          <p:cNvPr id="35" name="Oval 34"/>
          <p:cNvSpPr/>
          <p:nvPr/>
        </p:nvSpPr>
        <p:spPr>
          <a:xfrm>
            <a:off x="4629796" y="1622084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30</a:t>
            </a:r>
            <a:endParaRPr lang="en-US" sz="800" dirty="0"/>
          </a:p>
        </p:txBody>
      </p:sp>
      <p:sp>
        <p:nvSpPr>
          <p:cNvPr id="36" name="Oval 35"/>
          <p:cNvSpPr/>
          <p:nvPr/>
        </p:nvSpPr>
        <p:spPr>
          <a:xfrm>
            <a:off x="6713266" y="397944"/>
            <a:ext cx="274320" cy="2743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800" dirty="0" smtClean="0"/>
              <a:t>41</a:t>
            </a:r>
            <a:endParaRPr lang="en-US" sz="800" dirty="0"/>
          </a:p>
        </p:txBody>
      </p:sp>
      <p:sp>
        <p:nvSpPr>
          <p:cNvPr id="37" name="TextBox 36"/>
          <p:cNvSpPr txBox="1"/>
          <p:nvPr/>
        </p:nvSpPr>
        <p:spPr bwMode="auto">
          <a:xfrm>
            <a:off x="6432509" y="181825"/>
            <a:ext cx="90499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lephant" panose="02020904090505020303" pitchFamily="18" charset="0"/>
                <a:cs typeface="Arial" pitchFamily="34" charset="0"/>
              </a:rPr>
              <a:t>Ogden</a:t>
            </a:r>
            <a:endParaRPr lang="en-US" sz="1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lephant" panose="02020904090505020303" pitchFamily="18" charset="0"/>
              <a:cs typeface="Arial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rot="13080000">
            <a:off x="2184685" y="1031263"/>
            <a:ext cx="82300" cy="347497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Isosceles Triangle 38"/>
          <p:cNvSpPr/>
          <p:nvPr/>
        </p:nvSpPr>
        <p:spPr>
          <a:xfrm rot="-3840000">
            <a:off x="2004820" y="533499"/>
            <a:ext cx="34289" cy="747116"/>
          </a:xfrm>
          <a:prstGeom prst="triangle">
            <a:avLst/>
          </a:prstGeom>
          <a:solidFill>
            <a:schemeClr val="tx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Rectangle 37"/>
          <p:cNvSpPr/>
          <p:nvPr/>
        </p:nvSpPr>
        <p:spPr>
          <a:xfrm rot="5400000">
            <a:off x="7799371" y="3900068"/>
            <a:ext cx="14798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Dominion Energy Utah </a:t>
            </a:r>
          </a:p>
          <a:p>
            <a:r>
              <a:rPr lang="en-US" sz="1100" dirty="0"/>
              <a:t>Docket No. 19-057-13</a:t>
            </a:r>
          </a:p>
          <a:p>
            <a:r>
              <a:rPr lang="en-US" sz="1100" dirty="0"/>
              <a:t>DEU Exhibit 4.03</a:t>
            </a:r>
          </a:p>
          <a:p>
            <a:r>
              <a:rPr lang="en-US" sz="1100" dirty="0"/>
              <a:t>Page </a:t>
            </a:r>
            <a:r>
              <a:rPr lang="en-US" sz="1100" dirty="0" smtClean="0"/>
              <a:t>9 </a:t>
            </a:r>
            <a:r>
              <a:rPr lang="en-US" sz="1100" dirty="0"/>
              <a:t>of 11</a:t>
            </a:r>
          </a:p>
        </p:txBody>
      </p:sp>
    </p:spTree>
    <p:extLst>
      <p:ext uri="{BB962C8B-B14F-4D97-AF65-F5344CB8AC3E}">
        <p14:creationId xmlns:p14="http://schemas.microsoft.com/office/powerpoint/2010/main" val="402283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minionEnergy_PowerPoint_Template">
  <a:themeElements>
    <a:clrScheme name="Dominion">
      <a:dk1>
        <a:sysClr val="windowText" lastClr="000000"/>
      </a:dk1>
      <a:lt1>
        <a:sysClr val="window" lastClr="FFFFFF"/>
      </a:lt1>
      <a:dk2>
        <a:srgbClr val="0072CE"/>
      </a:dk2>
      <a:lt2>
        <a:srgbClr val="FFFFFF"/>
      </a:lt2>
      <a:accent1>
        <a:srgbClr val="0072CE"/>
      </a:accent1>
      <a:accent2>
        <a:srgbClr val="1D4F91"/>
      </a:accent2>
      <a:accent3>
        <a:srgbClr val="009639"/>
      </a:accent3>
      <a:accent4>
        <a:srgbClr val="A15A95"/>
      </a:accent4>
      <a:accent5>
        <a:srgbClr val="C8102E"/>
      </a:accent5>
      <a:accent6>
        <a:srgbClr val="FF8700"/>
      </a:accent6>
      <a:hlink>
        <a:srgbClr val="768692"/>
      </a:hlink>
      <a:folHlink>
        <a:srgbClr val="E0A5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05E679013C44D842D0748C846D13C" ma:contentTypeVersion="0" ma:contentTypeDescription="Create a new document." ma:contentTypeScope="" ma:versionID="d97d67a7c58b73c08e06b7af5dd9b73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FFC2F4-7AFE-4991-8534-4271D66375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5C6BB5-F6AE-40F4-A64E-2C35DC7CDD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77C89E9-796A-4AC4-84FA-81F861DFD9BC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DominionEnergy_PowerPoint_Template.potx</Template>
  <TotalTime>937</TotalTime>
  <Words>440</Words>
  <Application>Microsoft Office PowerPoint</Application>
  <PresentationFormat>On-screen Show (16:9)</PresentationFormat>
  <Paragraphs>253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Elephant</vt:lpstr>
      <vt:lpstr>Rockwell</vt:lpstr>
      <vt:lpstr>DominionEnergy_PowerPoint_Template</vt:lpstr>
      <vt:lpstr>Supply Reliability Scenario  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Engert</dc:creator>
  <cp:lastModifiedBy>Fred Nass</cp:lastModifiedBy>
  <cp:revision>87</cp:revision>
  <cp:lastPrinted>2017-05-31T22:59:02Z</cp:lastPrinted>
  <dcterms:created xsi:type="dcterms:W3CDTF">2017-02-07T14:17:27Z</dcterms:created>
  <dcterms:modified xsi:type="dcterms:W3CDTF">2019-05-01T19:41:02Z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0x010100BEA05E679013C44D842D0748C846D13C</vt:lpwstr>
  </property>
</Properties>
</file>