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3" r:id="rId5"/>
    <p:sldId id="261" r:id="rId6"/>
    <p:sldId id="275" r:id="rId7"/>
    <p:sldId id="258"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t Shakespea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91" d="100"/>
          <a:sy n="91" d="100"/>
        </p:scale>
        <p:origin x="84"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EC918-A565-1FDC-60F7-1F467A5C1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CFA2F7-2435-A08F-47C0-FE2A8C231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B242D0-FED4-F9A1-C3A0-41E827D2C320}"/>
              </a:ext>
            </a:extLst>
          </p:cNvPr>
          <p:cNvSpPr>
            <a:spLocks noGrp="1"/>
          </p:cNvSpPr>
          <p:nvPr>
            <p:ph type="dt" sz="half" idx="10"/>
          </p:nvPr>
        </p:nvSpPr>
        <p:spPr/>
        <p:txBody>
          <a:bodyPr/>
          <a:lstStyle/>
          <a:p>
            <a:fld id="{D2784F4E-B660-47CA-AAE3-D691D83E76EE}" type="datetimeFigureOut">
              <a:rPr lang="en-US" smtClean="0"/>
              <a:t>2/19/2025</a:t>
            </a:fld>
            <a:endParaRPr lang="en-US"/>
          </a:p>
        </p:txBody>
      </p:sp>
      <p:sp>
        <p:nvSpPr>
          <p:cNvPr id="5" name="Footer Placeholder 4">
            <a:extLst>
              <a:ext uri="{FF2B5EF4-FFF2-40B4-BE49-F238E27FC236}">
                <a16:creationId xmlns:a16="http://schemas.microsoft.com/office/drawing/2014/main" id="{F2089672-B991-E38D-80B3-A967691D5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F05DD-944E-10EA-DB0D-FB103E6936AB}"/>
              </a:ext>
            </a:extLst>
          </p:cNvPr>
          <p:cNvSpPr>
            <a:spLocks noGrp="1"/>
          </p:cNvSpPr>
          <p:nvPr>
            <p:ph type="sldNum" sz="quarter" idx="12"/>
          </p:nvPr>
        </p:nvSpPr>
        <p:spPr/>
        <p:txBody>
          <a:bodyPr/>
          <a:lstStyle/>
          <a:p>
            <a:fld id="{1EFC24C6-322C-43C3-BB50-457531BB3EA9}" type="slidenum">
              <a:rPr lang="en-US" smtClean="0"/>
              <a:t>‹#›</a:t>
            </a:fld>
            <a:endParaRPr lang="en-US"/>
          </a:p>
        </p:txBody>
      </p:sp>
    </p:spTree>
    <p:extLst>
      <p:ext uri="{BB962C8B-B14F-4D97-AF65-F5344CB8AC3E}">
        <p14:creationId xmlns:p14="http://schemas.microsoft.com/office/powerpoint/2010/main" val="43309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F1E5D-0DC9-4150-9E58-C79A00029F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035917-28FC-9A2B-306E-BDBFC996D8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F42-A03F-476D-3655-50D6B4F3C7EC}"/>
              </a:ext>
            </a:extLst>
          </p:cNvPr>
          <p:cNvSpPr>
            <a:spLocks noGrp="1"/>
          </p:cNvSpPr>
          <p:nvPr>
            <p:ph type="dt" sz="half" idx="10"/>
          </p:nvPr>
        </p:nvSpPr>
        <p:spPr/>
        <p:txBody>
          <a:bodyPr/>
          <a:lstStyle/>
          <a:p>
            <a:fld id="{D2784F4E-B660-47CA-AAE3-D691D83E76EE}" type="datetimeFigureOut">
              <a:rPr lang="en-US" smtClean="0"/>
              <a:t>2/19/2025</a:t>
            </a:fld>
            <a:endParaRPr lang="en-US"/>
          </a:p>
        </p:txBody>
      </p:sp>
      <p:sp>
        <p:nvSpPr>
          <p:cNvPr id="5" name="Footer Placeholder 4">
            <a:extLst>
              <a:ext uri="{FF2B5EF4-FFF2-40B4-BE49-F238E27FC236}">
                <a16:creationId xmlns:a16="http://schemas.microsoft.com/office/drawing/2014/main" id="{B2C59686-8E3C-0A8D-C52A-2B3350E9E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40E94-8FE1-36DE-3571-3C1F4DB0F121}"/>
              </a:ext>
            </a:extLst>
          </p:cNvPr>
          <p:cNvSpPr>
            <a:spLocks noGrp="1"/>
          </p:cNvSpPr>
          <p:nvPr>
            <p:ph type="sldNum" sz="quarter" idx="12"/>
          </p:nvPr>
        </p:nvSpPr>
        <p:spPr/>
        <p:txBody>
          <a:bodyPr/>
          <a:lstStyle/>
          <a:p>
            <a:fld id="{1EFC24C6-322C-43C3-BB50-457531BB3EA9}" type="slidenum">
              <a:rPr lang="en-US" smtClean="0"/>
              <a:t>‹#›</a:t>
            </a:fld>
            <a:endParaRPr lang="en-US"/>
          </a:p>
        </p:txBody>
      </p:sp>
    </p:spTree>
    <p:extLst>
      <p:ext uri="{BB962C8B-B14F-4D97-AF65-F5344CB8AC3E}">
        <p14:creationId xmlns:p14="http://schemas.microsoft.com/office/powerpoint/2010/main" val="169114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B6B996-B048-DD0B-94FE-619329F29A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DCCD87-F21C-634F-C512-AC86D50B38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42A5C-428D-7DA9-0B1C-CB34DFBF69F7}"/>
              </a:ext>
            </a:extLst>
          </p:cNvPr>
          <p:cNvSpPr>
            <a:spLocks noGrp="1"/>
          </p:cNvSpPr>
          <p:nvPr>
            <p:ph type="dt" sz="half" idx="10"/>
          </p:nvPr>
        </p:nvSpPr>
        <p:spPr/>
        <p:txBody>
          <a:bodyPr/>
          <a:lstStyle/>
          <a:p>
            <a:fld id="{D2784F4E-B660-47CA-AAE3-D691D83E76EE}" type="datetimeFigureOut">
              <a:rPr lang="en-US" smtClean="0"/>
              <a:t>2/19/2025</a:t>
            </a:fld>
            <a:endParaRPr lang="en-US"/>
          </a:p>
        </p:txBody>
      </p:sp>
      <p:sp>
        <p:nvSpPr>
          <p:cNvPr id="5" name="Footer Placeholder 4">
            <a:extLst>
              <a:ext uri="{FF2B5EF4-FFF2-40B4-BE49-F238E27FC236}">
                <a16:creationId xmlns:a16="http://schemas.microsoft.com/office/drawing/2014/main" id="{8C9402FE-1795-AD08-E489-26A3E9E2C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37DD9-83FB-37D1-4BF3-31FDB0B68B44}"/>
              </a:ext>
            </a:extLst>
          </p:cNvPr>
          <p:cNvSpPr>
            <a:spLocks noGrp="1"/>
          </p:cNvSpPr>
          <p:nvPr>
            <p:ph type="sldNum" sz="quarter" idx="12"/>
          </p:nvPr>
        </p:nvSpPr>
        <p:spPr/>
        <p:txBody>
          <a:bodyPr/>
          <a:lstStyle/>
          <a:p>
            <a:fld id="{1EFC24C6-322C-43C3-BB50-457531BB3EA9}" type="slidenum">
              <a:rPr lang="en-US" smtClean="0"/>
              <a:t>‹#›</a:t>
            </a:fld>
            <a:endParaRPr lang="en-US"/>
          </a:p>
        </p:txBody>
      </p:sp>
    </p:spTree>
    <p:extLst>
      <p:ext uri="{BB962C8B-B14F-4D97-AF65-F5344CB8AC3E}">
        <p14:creationId xmlns:p14="http://schemas.microsoft.com/office/powerpoint/2010/main" val="89037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FEEC-14D5-24F8-B41B-76548ACAE6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0A2343-03C4-BBC9-270D-B0E9DF03F2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F1AD8-05EA-39E9-4BC8-6F17D737FE00}"/>
              </a:ext>
            </a:extLst>
          </p:cNvPr>
          <p:cNvSpPr>
            <a:spLocks noGrp="1"/>
          </p:cNvSpPr>
          <p:nvPr>
            <p:ph type="dt" sz="half" idx="10"/>
          </p:nvPr>
        </p:nvSpPr>
        <p:spPr/>
        <p:txBody>
          <a:bodyPr/>
          <a:lstStyle/>
          <a:p>
            <a:fld id="{D2784F4E-B660-47CA-AAE3-D691D83E76EE}" type="datetimeFigureOut">
              <a:rPr lang="en-US" smtClean="0"/>
              <a:t>2/19/2025</a:t>
            </a:fld>
            <a:endParaRPr lang="en-US"/>
          </a:p>
        </p:txBody>
      </p:sp>
      <p:sp>
        <p:nvSpPr>
          <p:cNvPr id="5" name="Footer Placeholder 4">
            <a:extLst>
              <a:ext uri="{FF2B5EF4-FFF2-40B4-BE49-F238E27FC236}">
                <a16:creationId xmlns:a16="http://schemas.microsoft.com/office/drawing/2014/main" id="{618CCB33-1CFC-9158-5540-72E0D63E8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344E6-8DE9-530C-7A29-AE416CD936DD}"/>
              </a:ext>
            </a:extLst>
          </p:cNvPr>
          <p:cNvSpPr>
            <a:spLocks noGrp="1"/>
          </p:cNvSpPr>
          <p:nvPr>
            <p:ph type="sldNum" sz="quarter" idx="12"/>
          </p:nvPr>
        </p:nvSpPr>
        <p:spPr/>
        <p:txBody>
          <a:bodyPr/>
          <a:lstStyle/>
          <a:p>
            <a:fld id="{1EFC24C6-322C-43C3-BB50-457531BB3EA9}" type="slidenum">
              <a:rPr lang="en-US" smtClean="0"/>
              <a:t>‹#›</a:t>
            </a:fld>
            <a:endParaRPr lang="en-US"/>
          </a:p>
        </p:txBody>
      </p:sp>
    </p:spTree>
    <p:extLst>
      <p:ext uri="{BB962C8B-B14F-4D97-AF65-F5344CB8AC3E}">
        <p14:creationId xmlns:p14="http://schemas.microsoft.com/office/powerpoint/2010/main" val="294163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FADA7-A1AE-8936-BCB5-886D28684D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0A8E71-950B-0F65-4F1B-8109A93977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C9EC4-D88D-7690-BBC8-7B3C2E07C7FE}"/>
              </a:ext>
            </a:extLst>
          </p:cNvPr>
          <p:cNvSpPr>
            <a:spLocks noGrp="1"/>
          </p:cNvSpPr>
          <p:nvPr>
            <p:ph type="dt" sz="half" idx="10"/>
          </p:nvPr>
        </p:nvSpPr>
        <p:spPr/>
        <p:txBody>
          <a:bodyPr/>
          <a:lstStyle/>
          <a:p>
            <a:fld id="{D2784F4E-B660-47CA-AAE3-D691D83E76EE}" type="datetimeFigureOut">
              <a:rPr lang="en-US" smtClean="0"/>
              <a:t>2/19/2025</a:t>
            </a:fld>
            <a:endParaRPr lang="en-US"/>
          </a:p>
        </p:txBody>
      </p:sp>
      <p:sp>
        <p:nvSpPr>
          <p:cNvPr id="5" name="Footer Placeholder 4">
            <a:extLst>
              <a:ext uri="{FF2B5EF4-FFF2-40B4-BE49-F238E27FC236}">
                <a16:creationId xmlns:a16="http://schemas.microsoft.com/office/drawing/2014/main" id="{C6477431-E899-58DF-6418-C7754216F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BB68C-1147-0F21-8513-4C268B11E657}"/>
              </a:ext>
            </a:extLst>
          </p:cNvPr>
          <p:cNvSpPr>
            <a:spLocks noGrp="1"/>
          </p:cNvSpPr>
          <p:nvPr>
            <p:ph type="sldNum" sz="quarter" idx="12"/>
          </p:nvPr>
        </p:nvSpPr>
        <p:spPr/>
        <p:txBody>
          <a:bodyPr/>
          <a:lstStyle/>
          <a:p>
            <a:fld id="{1EFC24C6-322C-43C3-BB50-457531BB3EA9}" type="slidenum">
              <a:rPr lang="en-US" smtClean="0"/>
              <a:t>‹#›</a:t>
            </a:fld>
            <a:endParaRPr lang="en-US"/>
          </a:p>
        </p:txBody>
      </p:sp>
    </p:spTree>
    <p:extLst>
      <p:ext uri="{BB962C8B-B14F-4D97-AF65-F5344CB8AC3E}">
        <p14:creationId xmlns:p14="http://schemas.microsoft.com/office/powerpoint/2010/main" val="129440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8C1D-A904-CA32-503F-F3BAF0DC3E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2F1848-5A6C-A21C-9E4C-490990D759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82DEE2-7E1F-B656-0DC5-2B7040A542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7B96A-81E6-4AC3-17D8-B035D89614F8}"/>
              </a:ext>
            </a:extLst>
          </p:cNvPr>
          <p:cNvSpPr>
            <a:spLocks noGrp="1"/>
          </p:cNvSpPr>
          <p:nvPr>
            <p:ph type="dt" sz="half" idx="10"/>
          </p:nvPr>
        </p:nvSpPr>
        <p:spPr/>
        <p:txBody>
          <a:bodyPr/>
          <a:lstStyle/>
          <a:p>
            <a:fld id="{D2784F4E-B660-47CA-AAE3-D691D83E76EE}" type="datetimeFigureOut">
              <a:rPr lang="en-US" smtClean="0"/>
              <a:t>2/19/2025</a:t>
            </a:fld>
            <a:endParaRPr lang="en-US"/>
          </a:p>
        </p:txBody>
      </p:sp>
      <p:sp>
        <p:nvSpPr>
          <p:cNvPr id="6" name="Footer Placeholder 5">
            <a:extLst>
              <a:ext uri="{FF2B5EF4-FFF2-40B4-BE49-F238E27FC236}">
                <a16:creationId xmlns:a16="http://schemas.microsoft.com/office/drawing/2014/main" id="{F1A700B7-B8D9-B01E-7DC4-2D678CC98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FB71DA-9BBB-FF8E-5C10-AC63E6AB0E58}"/>
              </a:ext>
            </a:extLst>
          </p:cNvPr>
          <p:cNvSpPr>
            <a:spLocks noGrp="1"/>
          </p:cNvSpPr>
          <p:nvPr>
            <p:ph type="sldNum" sz="quarter" idx="12"/>
          </p:nvPr>
        </p:nvSpPr>
        <p:spPr/>
        <p:txBody>
          <a:bodyPr/>
          <a:lstStyle/>
          <a:p>
            <a:fld id="{1EFC24C6-322C-43C3-BB50-457531BB3EA9}" type="slidenum">
              <a:rPr lang="en-US" smtClean="0"/>
              <a:t>‹#›</a:t>
            </a:fld>
            <a:endParaRPr lang="en-US"/>
          </a:p>
        </p:txBody>
      </p:sp>
    </p:spTree>
    <p:extLst>
      <p:ext uri="{BB962C8B-B14F-4D97-AF65-F5344CB8AC3E}">
        <p14:creationId xmlns:p14="http://schemas.microsoft.com/office/powerpoint/2010/main" val="246551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22DEB-7015-B624-AF25-9089967235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B5E5F7-EC6E-A02F-2325-020499FAA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FBB1DE-C67E-1394-5861-62454FA6D8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B66EA-CB2A-BACF-E6DD-7C74D144C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98FDA6-61D8-1271-67D2-40BA3E9680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15B649-EEE8-09F5-2208-6C7B70DC647A}"/>
              </a:ext>
            </a:extLst>
          </p:cNvPr>
          <p:cNvSpPr>
            <a:spLocks noGrp="1"/>
          </p:cNvSpPr>
          <p:nvPr>
            <p:ph type="dt" sz="half" idx="10"/>
          </p:nvPr>
        </p:nvSpPr>
        <p:spPr/>
        <p:txBody>
          <a:bodyPr/>
          <a:lstStyle/>
          <a:p>
            <a:fld id="{D2784F4E-B660-47CA-AAE3-D691D83E76EE}" type="datetimeFigureOut">
              <a:rPr lang="en-US" smtClean="0"/>
              <a:t>2/19/2025</a:t>
            </a:fld>
            <a:endParaRPr lang="en-US"/>
          </a:p>
        </p:txBody>
      </p:sp>
      <p:sp>
        <p:nvSpPr>
          <p:cNvPr id="8" name="Footer Placeholder 7">
            <a:extLst>
              <a:ext uri="{FF2B5EF4-FFF2-40B4-BE49-F238E27FC236}">
                <a16:creationId xmlns:a16="http://schemas.microsoft.com/office/drawing/2014/main" id="{44824383-9B14-5D08-46C4-C332DEB7F9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FD7199-FD45-65E1-FCAA-EB43A4D62251}"/>
              </a:ext>
            </a:extLst>
          </p:cNvPr>
          <p:cNvSpPr>
            <a:spLocks noGrp="1"/>
          </p:cNvSpPr>
          <p:nvPr>
            <p:ph type="sldNum" sz="quarter" idx="12"/>
          </p:nvPr>
        </p:nvSpPr>
        <p:spPr/>
        <p:txBody>
          <a:bodyPr/>
          <a:lstStyle/>
          <a:p>
            <a:fld id="{1EFC24C6-322C-43C3-BB50-457531BB3EA9}" type="slidenum">
              <a:rPr lang="en-US" smtClean="0"/>
              <a:t>‹#›</a:t>
            </a:fld>
            <a:endParaRPr lang="en-US"/>
          </a:p>
        </p:txBody>
      </p:sp>
    </p:spTree>
    <p:extLst>
      <p:ext uri="{BB962C8B-B14F-4D97-AF65-F5344CB8AC3E}">
        <p14:creationId xmlns:p14="http://schemas.microsoft.com/office/powerpoint/2010/main" val="89674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CF9DD-E143-5F8D-3AC9-C63600272C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2A534C-FC41-4C4E-9708-48B77F5137F6}"/>
              </a:ext>
            </a:extLst>
          </p:cNvPr>
          <p:cNvSpPr>
            <a:spLocks noGrp="1"/>
          </p:cNvSpPr>
          <p:nvPr>
            <p:ph type="dt" sz="half" idx="10"/>
          </p:nvPr>
        </p:nvSpPr>
        <p:spPr/>
        <p:txBody>
          <a:bodyPr/>
          <a:lstStyle/>
          <a:p>
            <a:fld id="{D2784F4E-B660-47CA-AAE3-D691D83E76EE}" type="datetimeFigureOut">
              <a:rPr lang="en-US" smtClean="0"/>
              <a:t>2/19/2025</a:t>
            </a:fld>
            <a:endParaRPr lang="en-US"/>
          </a:p>
        </p:txBody>
      </p:sp>
      <p:sp>
        <p:nvSpPr>
          <p:cNvPr id="4" name="Footer Placeholder 3">
            <a:extLst>
              <a:ext uri="{FF2B5EF4-FFF2-40B4-BE49-F238E27FC236}">
                <a16:creationId xmlns:a16="http://schemas.microsoft.com/office/drawing/2014/main" id="{E8111A88-9DC4-3CDE-87FA-0537ED0126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15B98F-7FE1-D283-2279-0842D64280CC}"/>
              </a:ext>
            </a:extLst>
          </p:cNvPr>
          <p:cNvSpPr>
            <a:spLocks noGrp="1"/>
          </p:cNvSpPr>
          <p:nvPr>
            <p:ph type="sldNum" sz="quarter" idx="12"/>
          </p:nvPr>
        </p:nvSpPr>
        <p:spPr/>
        <p:txBody>
          <a:bodyPr/>
          <a:lstStyle/>
          <a:p>
            <a:fld id="{1EFC24C6-322C-43C3-BB50-457531BB3EA9}" type="slidenum">
              <a:rPr lang="en-US" smtClean="0"/>
              <a:t>‹#›</a:t>
            </a:fld>
            <a:endParaRPr lang="en-US"/>
          </a:p>
        </p:txBody>
      </p:sp>
    </p:spTree>
    <p:extLst>
      <p:ext uri="{BB962C8B-B14F-4D97-AF65-F5344CB8AC3E}">
        <p14:creationId xmlns:p14="http://schemas.microsoft.com/office/powerpoint/2010/main" val="303271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040172-4443-548D-A24E-2900D224620C}"/>
              </a:ext>
            </a:extLst>
          </p:cNvPr>
          <p:cNvSpPr>
            <a:spLocks noGrp="1"/>
          </p:cNvSpPr>
          <p:nvPr>
            <p:ph type="dt" sz="half" idx="10"/>
          </p:nvPr>
        </p:nvSpPr>
        <p:spPr/>
        <p:txBody>
          <a:bodyPr/>
          <a:lstStyle/>
          <a:p>
            <a:fld id="{D2784F4E-B660-47CA-AAE3-D691D83E76EE}" type="datetimeFigureOut">
              <a:rPr lang="en-US" smtClean="0"/>
              <a:t>2/19/2025</a:t>
            </a:fld>
            <a:endParaRPr lang="en-US"/>
          </a:p>
        </p:txBody>
      </p:sp>
      <p:sp>
        <p:nvSpPr>
          <p:cNvPr id="3" name="Footer Placeholder 2">
            <a:extLst>
              <a:ext uri="{FF2B5EF4-FFF2-40B4-BE49-F238E27FC236}">
                <a16:creationId xmlns:a16="http://schemas.microsoft.com/office/drawing/2014/main" id="{5EF255E0-F65B-0EE9-9CB6-B74D48D073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F81B99-03B6-3709-0C65-6E997FFCB40B}"/>
              </a:ext>
            </a:extLst>
          </p:cNvPr>
          <p:cNvSpPr>
            <a:spLocks noGrp="1"/>
          </p:cNvSpPr>
          <p:nvPr>
            <p:ph type="sldNum" sz="quarter" idx="12"/>
          </p:nvPr>
        </p:nvSpPr>
        <p:spPr/>
        <p:txBody>
          <a:bodyPr/>
          <a:lstStyle/>
          <a:p>
            <a:fld id="{1EFC24C6-322C-43C3-BB50-457531BB3EA9}" type="slidenum">
              <a:rPr lang="en-US" smtClean="0"/>
              <a:t>‹#›</a:t>
            </a:fld>
            <a:endParaRPr lang="en-US"/>
          </a:p>
        </p:txBody>
      </p:sp>
    </p:spTree>
    <p:extLst>
      <p:ext uri="{BB962C8B-B14F-4D97-AF65-F5344CB8AC3E}">
        <p14:creationId xmlns:p14="http://schemas.microsoft.com/office/powerpoint/2010/main" val="76263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217F-CA8F-4C19-58A5-2ABF65AAF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09A81A-3F87-D726-0845-27EE6E58B0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B5507D-90C2-7063-4556-ECE3B6E7C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3D4AFF-AAF4-14A2-60F4-3ED565ADA506}"/>
              </a:ext>
            </a:extLst>
          </p:cNvPr>
          <p:cNvSpPr>
            <a:spLocks noGrp="1"/>
          </p:cNvSpPr>
          <p:nvPr>
            <p:ph type="dt" sz="half" idx="10"/>
          </p:nvPr>
        </p:nvSpPr>
        <p:spPr/>
        <p:txBody>
          <a:bodyPr/>
          <a:lstStyle/>
          <a:p>
            <a:fld id="{D2784F4E-B660-47CA-AAE3-D691D83E76EE}" type="datetimeFigureOut">
              <a:rPr lang="en-US" smtClean="0"/>
              <a:t>2/19/2025</a:t>
            </a:fld>
            <a:endParaRPr lang="en-US"/>
          </a:p>
        </p:txBody>
      </p:sp>
      <p:sp>
        <p:nvSpPr>
          <p:cNvPr id="6" name="Footer Placeholder 5">
            <a:extLst>
              <a:ext uri="{FF2B5EF4-FFF2-40B4-BE49-F238E27FC236}">
                <a16:creationId xmlns:a16="http://schemas.microsoft.com/office/drawing/2014/main" id="{B022E05B-2D57-EF6A-2A0B-61A62F7EB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A32C5-0E4C-44BE-1D95-95BA68D504F9}"/>
              </a:ext>
            </a:extLst>
          </p:cNvPr>
          <p:cNvSpPr>
            <a:spLocks noGrp="1"/>
          </p:cNvSpPr>
          <p:nvPr>
            <p:ph type="sldNum" sz="quarter" idx="12"/>
          </p:nvPr>
        </p:nvSpPr>
        <p:spPr/>
        <p:txBody>
          <a:bodyPr/>
          <a:lstStyle/>
          <a:p>
            <a:fld id="{1EFC24C6-322C-43C3-BB50-457531BB3EA9}" type="slidenum">
              <a:rPr lang="en-US" smtClean="0"/>
              <a:t>‹#›</a:t>
            </a:fld>
            <a:endParaRPr lang="en-US"/>
          </a:p>
        </p:txBody>
      </p:sp>
    </p:spTree>
    <p:extLst>
      <p:ext uri="{BB962C8B-B14F-4D97-AF65-F5344CB8AC3E}">
        <p14:creationId xmlns:p14="http://schemas.microsoft.com/office/powerpoint/2010/main" val="3748832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4369-A7B4-E0D8-EE04-9A866AB68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D4764D-D7B8-DB46-DE70-05E4708ED2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B17DCB-16CB-02ED-2326-CCDB21264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25FC2-E2FA-A515-8E7A-2C78CA2C7DC7}"/>
              </a:ext>
            </a:extLst>
          </p:cNvPr>
          <p:cNvSpPr>
            <a:spLocks noGrp="1"/>
          </p:cNvSpPr>
          <p:nvPr>
            <p:ph type="dt" sz="half" idx="10"/>
          </p:nvPr>
        </p:nvSpPr>
        <p:spPr/>
        <p:txBody>
          <a:bodyPr/>
          <a:lstStyle/>
          <a:p>
            <a:fld id="{D2784F4E-B660-47CA-AAE3-D691D83E76EE}" type="datetimeFigureOut">
              <a:rPr lang="en-US" smtClean="0"/>
              <a:t>2/19/2025</a:t>
            </a:fld>
            <a:endParaRPr lang="en-US"/>
          </a:p>
        </p:txBody>
      </p:sp>
      <p:sp>
        <p:nvSpPr>
          <p:cNvPr id="6" name="Footer Placeholder 5">
            <a:extLst>
              <a:ext uri="{FF2B5EF4-FFF2-40B4-BE49-F238E27FC236}">
                <a16:creationId xmlns:a16="http://schemas.microsoft.com/office/drawing/2014/main" id="{5BF68C0D-A5C0-CA5B-FF49-CF9503E87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1AD10E-BE22-40ED-18BB-810250FE5676}"/>
              </a:ext>
            </a:extLst>
          </p:cNvPr>
          <p:cNvSpPr>
            <a:spLocks noGrp="1"/>
          </p:cNvSpPr>
          <p:nvPr>
            <p:ph type="sldNum" sz="quarter" idx="12"/>
          </p:nvPr>
        </p:nvSpPr>
        <p:spPr/>
        <p:txBody>
          <a:bodyPr/>
          <a:lstStyle/>
          <a:p>
            <a:fld id="{1EFC24C6-322C-43C3-BB50-457531BB3EA9}" type="slidenum">
              <a:rPr lang="en-US" smtClean="0"/>
              <a:t>‹#›</a:t>
            </a:fld>
            <a:endParaRPr lang="en-US"/>
          </a:p>
        </p:txBody>
      </p:sp>
    </p:spTree>
    <p:extLst>
      <p:ext uri="{BB962C8B-B14F-4D97-AF65-F5344CB8AC3E}">
        <p14:creationId xmlns:p14="http://schemas.microsoft.com/office/powerpoint/2010/main" val="65134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BF6152-1C0A-5511-9757-6EA3B857C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D6BD18-3800-BFFA-530E-B843F0555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A05BB1-DFDF-00E8-13EA-DE4A2A4CA0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84F4E-B660-47CA-AAE3-D691D83E76EE}" type="datetimeFigureOut">
              <a:rPr lang="en-US" smtClean="0"/>
              <a:t>2/19/2025</a:t>
            </a:fld>
            <a:endParaRPr lang="en-US"/>
          </a:p>
        </p:txBody>
      </p:sp>
      <p:sp>
        <p:nvSpPr>
          <p:cNvPr id="5" name="Footer Placeholder 4">
            <a:extLst>
              <a:ext uri="{FF2B5EF4-FFF2-40B4-BE49-F238E27FC236}">
                <a16:creationId xmlns:a16="http://schemas.microsoft.com/office/drawing/2014/main" id="{BD2BAB9F-1D0C-3E66-B125-9469CE105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30ABB-C9EA-EBAD-08FF-D328C28B3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C24C6-322C-43C3-BB50-457531BB3EA9}" type="slidenum">
              <a:rPr lang="en-US" smtClean="0"/>
              <a:t>‹#›</a:t>
            </a:fld>
            <a:endParaRPr lang="en-US"/>
          </a:p>
        </p:txBody>
      </p:sp>
    </p:spTree>
    <p:extLst>
      <p:ext uri="{BB962C8B-B14F-4D97-AF65-F5344CB8AC3E}">
        <p14:creationId xmlns:p14="http://schemas.microsoft.com/office/powerpoint/2010/main" val="168856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03D06D1-1C33-4DFA-B7B4-D5C4FC988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FC30E6-94F4-4FF2-A7F5-DDA33C402987}"/>
              </a:ext>
            </a:extLst>
          </p:cNvPr>
          <p:cNvSpPr>
            <a:spLocks noGrp="1"/>
          </p:cNvSpPr>
          <p:nvPr>
            <p:ph type="ctrTitle"/>
          </p:nvPr>
        </p:nvSpPr>
        <p:spPr>
          <a:xfrm>
            <a:off x="838199" y="1174819"/>
            <a:ext cx="6143625" cy="2858363"/>
          </a:xfrm>
        </p:spPr>
        <p:txBody>
          <a:bodyPr>
            <a:normAutofit/>
          </a:bodyPr>
          <a:lstStyle/>
          <a:p>
            <a:pPr algn="l"/>
            <a:r>
              <a:rPr lang="en-US" sz="5000" dirty="0">
                <a:solidFill>
                  <a:schemeClr val="bg1"/>
                </a:solidFill>
              </a:rPr>
              <a:t>Garkane Energy Cooperative Board, 2023 Wildland Fire Protection Plan Report</a:t>
            </a:r>
          </a:p>
        </p:txBody>
      </p:sp>
      <p:sp>
        <p:nvSpPr>
          <p:cNvPr id="3" name="Subtitle 2">
            <a:extLst>
              <a:ext uri="{FF2B5EF4-FFF2-40B4-BE49-F238E27FC236}">
                <a16:creationId xmlns:a16="http://schemas.microsoft.com/office/drawing/2014/main" id="{210F95AC-2DE6-4817-9A2E-4FD74F107713}"/>
              </a:ext>
            </a:extLst>
          </p:cNvPr>
          <p:cNvSpPr>
            <a:spLocks noGrp="1"/>
          </p:cNvSpPr>
          <p:nvPr>
            <p:ph type="subTitle" idx="1"/>
          </p:nvPr>
        </p:nvSpPr>
        <p:spPr>
          <a:xfrm>
            <a:off x="835024" y="4414180"/>
            <a:ext cx="6147335" cy="1594507"/>
          </a:xfrm>
        </p:spPr>
        <p:txBody>
          <a:bodyPr>
            <a:normAutofit/>
          </a:bodyPr>
          <a:lstStyle/>
          <a:p>
            <a:pPr algn="l"/>
            <a:r>
              <a:rPr lang="en-US" dirty="0">
                <a:solidFill>
                  <a:schemeClr val="bg1"/>
                </a:solidFill>
              </a:rPr>
              <a:t>Garkane Board Meeting </a:t>
            </a:r>
          </a:p>
          <a:p>
            <a:pPr algn="l"/>
            <a:r>
              <a:rPr lang="en-US" dirty="0">
                <a:solidFill>
                  <a:schemeClr val="bg1"/>
                </a:solidFill>
              </a:rPr>
              <a:t> October 23, 2023</a:t>
            </a:r>
          </a:p>
          <a:p>
            <a:pPr algn="l"/>
            <a:r>
              <a:rPr lang="en-US" dirty="0">
                <a:solidFill>
                  <a:schemeClr val="bg1"/>
                </a:solidFill>
              </a:rPr>
              <a:t>Presented by: Bryant Shakespear</a:t>
            </a:r>
          </a:p>
        </p:txBody>
      </p:sp>
      <p:sp>
        <p:nvSpPr>
          <p:cNvPr id="34" name="Freeform: Shape 33">
            <a:extLst>
              <a:ext uri="{FF2B5EF4-FFF2-40B4-BE49-F238E27FC236}">
                <a16:creationId xmlns:a16="http://schemas.microsoft.com/office/drawing/2014/main" id="{5F38C4C7-BA32-4EA2-AC81-B4CB9A0CD5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69F15C97-C578-44B1-A153-FAD8314114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37" name="Freeform: Shape 36">
              <a:extLst>
                <a:ext uri="{FF2B5EF4-FFF2-40B4-BE49-F238E27FC236}">
                  <a16:creationId xmlns:a16="http://schemas.microsoft.com/office/drawing/2014/main" id="{7345C5AB-3960-434D-B3C8-076945B2DD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9C422897-91F5-40F5-8DD7-5E4E8F500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40970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Pen placed on top of a signature line">
            <a:extLst>
              <a:ext uri="{FF2B5EF4-FFF2-40B4-BE49-F238E27FC236}">
                <a16:creationId xmlns:a16="http://schemas.microsoft.com/office/drawing/2014/main" id="{324A060F-8AE9-7DB8-362D-2317BBBBCD1C}"/>
              </a:ext>
            </a:extLst>
          </p:cNvPr>
          <p:cNvPicPr>
            <a:picLocks noChangeAspect="1"/>
          </p:cNvPicPr>
          <p:nvPr/>
        </p:nvPicPr>
        <p:blipFill>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76CC2CFF-DCF3-4815-9DD0-A89FD5F61450}"/>
              </a:ext>
            </a:extLst>
          </p:cNvPr>
          <p:cNvSpPr>
            <a:spLocks noGrp="1"/>
          </p:cNvSpPr>
          <p:nvPr>
            <p:ph type="title"/>
          </p:nvPr>
        </p:nvSpPr>
        <p:spPr>
          <a:xfrm>
            <a:off x="838200" y="365125"/>
            <a:ext cx="10515600" cy="1325563"/>
          </a:xfrm>
        </p:spPr>
        <p:txBody>
          <a:bodyPr>
            <a:normAutofit/>
          </a:bodyPr>
          <a:lstStyle/>
          <a:p>
            <a:r>
              <a:rPr lang="en-US">
                <a:solidFill>
                  <a:srgbClr val="FFFFFF"/>
                </a:solidFill>
              </a:rPr>
              <a:t>Wildland Fire Protection Plan Requirements </a:t>
            </a:r>
          </a:p>
        </p:txBody>
      </p:sp>
      <p:sp>
        <p:nvSpPr>
          <p:cNvPr id="3" name="Content Placeholder 2">
            <a:extLst>
              <a:ext uri="{FF2B5EF4-FFF2-40B4-BE49-F238E27FC236}">
                <a16:creationId xmlns:a16="http://schemas.microsoft.com/office/drawing/2014/main" id="{BBAB7391-CCCE-4EF7-A240-92772C07129C}"/>
              </a:ext>
            </a:extLst>
          </p:cNvPr>
          <p:cNvSpPr>
            <a:spLocks noGrp="1"/>
          </p:cNvSpPr>
          <p:nvPr>
            <p:ph idx="1"/>
          </p:nvPr>
        </p:nvSpPr>
        <p:spPr>
          <a:xfrm>
            <a:off x="838200" y="1825625"/>
            <a:ext cx="10515600" cy="4351338"/>
          </a:xfrm>
        </p:spPr>
        <p:txBody>
          <a:bodyPr>
            <a:normAutofit/>
          </a:bodyPr>
          <a:lstStyle/>
          <a:p>
            <a:r>
              <a:rPr lang="en-US" sz="1500" b="0" i="0" u="none" strike="noStrike" baseline="0">
                <a:solidFill>
                  <a:srgbClr val="FFFFFF"/>
                </a:solidFill>
              </a:rPr>
              <a:t>Utah Code § 54-24-203(4) requires electric cooperative to (a) file with the governing authority an annual report detailing the electric cooperative’s compliance with the WFPP; and (b) file with the Commission a copy of the annual compliance report. </a:t>
            </a:r>
            <a:endParaRPr lang="en-US" sz="1500">
              <a:solidFill>
                <a:srgbClr val="FFFFFF"/>
              </a:solidFill>
            </a:endParaRPr>
          </a:p>
          <a:p>
            <a:r>
              <a:rPr lang="en-US" sz="1500" b="0" i="0" u="none" strike="noStrike" baseline="0">
                <a:solidFill>
                  <a:srgbClr val="FFFFFF"/>
                </a:solidFill>
                <a:cs typeface="Times New Roman" panose="02020603050405020304" pitchFamily="18" charset="0"/>
              </a:rPr>
              <a:t>Given recent increases in wildfire frequency and severity throughout Utah, on March 28, 2020, the Governor signed House Bill 66, Wildland Fire Planning and Cost Recovery, a law that grants the Public Service Commission rulemaking authority to enact rules establishing procedures for the review and approval of wildland fire protection plans. The law requires qualified utility and electric cooperatives to prepare and submit for approval a wildland fire protection plan in accordance with the requirements outlined in the Bill.</a:t>
            </a:r>
          </a:p>
          <a:p>
            <a:r>
              <a:rPr lang="en-US" sz="1500" b="0" i="0" u="none" strike="noStrike" baseline="0">
                <a:solidFill>
                  <a:srgbClr val="FFFFFF"/>
                </a:solidFill>
              </a:rPr>
              <a:t>This Wildland Fire Protection Plan (Plan) describes the range of activities that GEC is taking or considering to mitigate the threat of power line–ignited wildfire, including the protocols and procedures that GEC would undertake, as well as industry best practices. The Plan complies with the requirements outlined under House Bill 66 to prepare a wildland fire protection plan by July 1, 2020, and every 3 years thereafter. The final plan has been reviewed by all pertinent agencies, including a third-party review by subject matter experts. The plan was adopted by the GEC Board of Directors on June 1, 2020. All sections of the Plan will be reviewed and revised on an annual basis, and the findings will be presented to the Board of Directors. The Plan will be fully revised every 3 years, which will include a revised risk analysis and development of plan recommendations to incorporate new technology and industry best practices.</a:t>
            </a:r>
            <a:endParaRPr lang="en-US" sz="1500">
              <a:solidFill>
                <a:srgbClr val="FFFFFF"/>
              </a:solidFill>
              <a:cs typeface="Times New Roman" panose="02020603050405020304" pitchFamily="18" charset="0"/>
            </a:endParaRPr>
          </a:p>
        </p:txBody>
      </p:sp>
    </p:spTree>
    <p:extLst>
      <p:ext uri="{BB962C8B-B14F-4D97-AF65-F5344CB8AC3E}">
        <p14:creationId xmlns:p14="http://schemas.microsoft.com/office/powerpoint/2010/main" val="1445620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6CC2CFF-DCF3-4815-9DD0-A89FD5F61450}"/>
              </a:ext>
            </a:extLst>
          </p:cNvPr>
          <p:cNvSpPr>
            <a:spLocks noGrp="1"/>
          </p:cNvSpPr>
          <p:nvPr>
            <p:ph type="title"/>
          </p:nvPr>
        </p:nvSpPr>
        <p:spPr>
          <a:xfrm>
            <a:off x="838200" y="365125"/>
            <a:ext cx="10515600" cy="1325563"/>
          </a:xfrm>
        </p:spPr>
        <p:txBody>
          <a:bodyPr>
            <a:normAutofit/>
          </a:bodyPr>
          <a:lstStyle/>
          <a:p>
            <a:r>
              <a:rPr lang="en-US"/>
              <a:t>Elements of Garkane’s Wildland Fire Protection Plan </a:t>
            </a:r>
          </a:p>
        </p:txBody>
      </p:sp>
      <p:sp>
        <p:nvSpPr>
          <p:cNvPr id="3" name="Content Placeholder 2">
            <a:extLst>
              <a:ext uri="{FF2B5EF4-FFF2-40B4-BE49-F238E27FC236}">
                <a16:creationId xmlns:a16="http://schemas.microsoft.com/office/drawing/2014/main" id="{BBAB7391-CCCE-4EF7-A240-92772C07129C}"/>
              </a:ext>
            </a:extLst>
          </p:cNvPr>
          <p:cNvSpPr>
            <a:spLocks noGrp="1"/>
          </p:cNvSpPr>
          <p:nvPr>
            <p:ph sz="half" idx="1"/>
          </p:nvPr>
        </p:nvSpPr>
        <p:spPr>
          <a:xfrm>
            <a:off x="838200" y="2010833"/>
            <a:ext cx="5096934" cy="4166130"/>
          </a:xfrm>
        </p:spPr>
        <p:txBody>
          <a:bodyPr>
            <a:normAutofit/>
          </a:bodyPr>
          <a:lstStyle/>
          <a:p>
            <a:pPr marL="514350" indent="-514350">
              <a:buFont typeface="+mj-lt"/>
              <a:buAutoNum type="arabicPeriod"/>
            </a:pPr>
            <a:r>
              <a:rPr lang="en-US" sz="2000">
                <a:cs typeface="Times New Roman" panose="02020603050405020304" pitchFamily="18" charset="0"/>
              </a:rPr>
              <a:t>Wildfire Risk Analysis</a:t>
            </a:r>
          </a:p>
          <a:p>
            <a:pPr marL="914400" lvl="1" indent="-457200">
              <a:buFont typeface="+mj-lt"/>
              <a:buAutoNum type="alphaUcPeriod"/>
            </a:pPr>
            <a:r>
              <a:rPr lang="en-US" sz="2000" b="0" i="0" u="none" strike="noStrike" baseline="0"/>
              <a:t>Fire History </a:t>
            </a:r>
          </a:p>
          <a:p>
            <a:pPr marL="914400" lvl="1" indent="-457200">
              <a:buFont typeface="+mj-lt"/>
              <a:buAutoNum type="alphaUcPeriod"/>
            </a:pPr>
            <a:r>
              <a:rPr lang="en-US" sz="2000" b="0" i="0" u="none" strike="noStrike" baseline="0"/>
              <a:t>Vegetation Communities</a:t>
            </a:r>
          </a:p>
          <a:p>
            <a:pPr marL="914400" lvl="1" indent="-457200">
              <a:buFont typeface="+mj-lt"/>
              <a:buAutoNum type="alphaUcPeriod"/>
            </a:pPr>
            <a:r>
              <a:rPr lang="en-US" sz="2000" b="0" i="0" u="none" strike="noStrike" baseline="0"/>
              <a:t>Fuels</a:t>
            </a:r>
          </a:p>
          <a:p>
            <a:pPr marL="914400" lvl="1" indent="-457200">
              <a:buFont typeface="+mj-lt"/>
              <a:buAutoNum type="alphaUcPeriod"/>
            </a:pPr>
            <a:r>
              <a:rPr lang="en-US" sz="2000" b="0" i="0" u="none" strike="noStrike" baseline="0"/>
              <a:t>Topography </a:t>
            </a:r>
          </a:p>
          <a:p>
            <a:pPr marL="914400" lvl="1" indent="-457200">
              <a:buFont typeface="+mj-lt"/>
              <a:buAutoNum type="alphaUcPeriod"/>
            </a:pPr>
            <a:r>
              <a:rPr lang="en-US" sz="2000" b="0" i="0" u="none" strike="noStrike" baseline="0"/>
              <a:t>Weather</a:t>
            </a:r>
          </a:p>
          <a:p>
            <a:pPr marL="914400" lvl="1" indent="-457200">
              <a:buFont typeface="+mj-lt"/>
              <a:buAutoNum type="alphaUcPeriod"/>
            </a:pPr>
            <a:r>
              <a:rPr lang="en-US" sz="2000" b="0" i="0" u="none" strike="noStrike" baseline="0"/>
              <a:t>Fire Behavior </a:t>
            </a:r>
          </a:p>
          <a:p>
            <a:pPr marL="914400" lvl="1" indent="-457200">
              <a:buFont typeface="+mj-lt"/>
              <a:buAutoNum type="alphaUcPeriod"/>
            </a:pPr>
            <a:r>
              <a:rPr lang="en-US" sz="2000" b="0" i="0" u="none" strike="noStrike" baseline="0"/>
              <a:t>Analysis Approach </a:t>
            </a:r>
          </a:p>
          <a:p>
            <a:pPr marL="914400" lvl="1" indent="-457200">
              <a:buFont typeface="+mj-lt"/>
              <a:buAutoNum type="alphaUcPeriod"/>
            </a:pPr>
            <a:r>
              <a:rPr lang="en-US" sz="2000" b="0" i="0" u="none" strike="noStrike" baseline="0"/>
              <a:t>Wildfire Threat and Wildfire Risk </a:t>
            </a:r>
          </a:p>
          <a:p>
            <a:endParaRPr lang="en-US" sz="2000">
              <a:latin typeface="CIDFont+F1"/>
              <a:cs typeface="Times New Roman" panose="02020603050405020304" pitchFamily="18" charset="0"/>
            </a:endParaRPr>
          </a:p>
        </p:txBody>
      </p:sp>
      <p:sp>
        <p:nvSpPr>
          <p:cNvPr id="4" name="Content Placeholder 3">
            <a:extLst>
              <a:ext uri="{FF2B5EF4-FFF2-40B4-BE49-F238E27FC236}">
                <a16:creationId xmlns:a16="http://schemas.microsoft.com/office/drawing/2014/main" id="{C67C030D-F1F4-468B-BDF5-1848B3F99D41}"/>
              </a:ext>
            </a:extLst>
          </p:cNvPr>
          <p:cNvSpPr>
            <a:spLocks noGrp="1"/>
          </p:cNvSpPr>
          <p:nvPr>
            <p:ph sz="half" idx="2"/>
          </p:nvPr>
        </p:nvSpPr>
        <p:spPr>
          <a:xfrm>
            <a:off x="6256866" y="2010833"/>
            <a:ext cx="5096933" cy="4166130"/>
          </a:xfrm>
        </p:spPr>
        <p:txBody>
          <a:bodyPr>
            <a:normAutofit/>
          </a:bodyPr>
          <a:lstStyle/>
          <a:p>
            <a:pPr marL="514350" indent="-514350">
              <a:buFont typeface="+mj-lt"/>
              <a:buAutoNum type="arabicPeriod" startAt="2"/>
            </a:pPr>
            <a:r>
              <a:rPr lang="en-US" sz="1600" dirty="0">
                <a:cs typeface="Times New Roman" panose="02020603050405020304" pitchFamily="18" charset="0"/>
              </a:rPr>
              <a:t>Objectives</a:t>
            </a:r>
          </a:p>
          <a:p>
            <a:pPr marL="914400" lvl="1" indent="-457200">
              <a:buFont typeface="+mj-lt"/>
              <a:buAutoNum type="alphaUcPeriod"/>
            </a:pPr>
            <a:r>
              <a:rPr lang="en-US" sz="1600" b="0" i="0" u="none" strike="noStrike" baseline="0" dirty="0"/>
              <a:t>Minimizing Sources of Ignition</a:t>
            </a:r>
          </a:p>
          <a:p>
            <a:pPr marL="914400" lvl="1" indent="-457200">
              <a:buFont typeface="+mj-lt"/>
              <a:buAutoNum type="alphaUcPeriod"/>
            </a:pPr>
            <a:r>
              <a:rPr lang="en-US" sz="1600" b="0" i="0" u="none" strike="noStrike" baseline="0" dirty="0"/>
              <a:t>Resiliency of the Electric System</a:t>
            </a:r>
          </a:p>
          <a:p>
            <a:pPr marL="914400" lvl="1" indent="-457200">
              <a:buFont typeface="+mj-lt"/>
              <a:buAutoNum type="alphaUcPeriod"/>
            </a:pPr>
            <a:r>
              <a:rPr lang="en-US" sz="1600" b="0" i="0" u="none" strike="noStrike" baseline="0" dirty="0"/>
              <a:t>Wildfire Prevention Strategies and Protocols</a:t>
            </a:r>
          </a:p>
          <a:p>
            <a:pPr marL="1257300" lvl="2" indent="-342900">
              <a:buFont typeface="+mj-lt"/>
              <a:buAutoNum type="arabicPeriod"/>
            </a:pPr>
            <a:r>
              <a:rPr lang="en-US" sz="1600" b="0" i="0" u="none" strike="noStrike" baseline="0" dirty="0"/>
              <a:t>Inspection Procedures</a:t>
            </a:r>
          </a:p>
          <a:p>
            <a:pPr marL="1714500" lvl="3" indent="-342900">
              <a:buFont typeface="+mj-lt"/>
              <a:buAutoNum type="arabicPeriod"/>
            </a:pPr>
            <a:r>
              <a:rPr lang="en-US" sz="1600" b="0" i="0" u="none" strike="noStrike" baseline="0" dirty="0"/>
              <a:t>Patrol Inspections </a:t>
            </a:r>
          </a:p>
          <a:p>
            <a:pPr marL="1714500" lvl="3" indent="-342900">
              <a:buFont typeface="+mj-lt"/>
              <a:buAutoNum type="arabicPeriod"/>
            </a:pPr>
            <a:r>
              <a:rPr lang="en-US" sz="1600" b="0" i="0" u="none" strike="noStrike" baseline="0" dirty="0"/>
              <a:t>Detailed Inspections </a:t>
            </a:r>
          </a:p>
          <a:p>
            <a:pPr marL="1714500" lvl="3" indent="-342900">
              <a:buFont typeface="+mj-lt"/>
              <a:buAutoNum type="arabicPeriod"/>
            </a:pPr>
            <a:r>
              <a:rPr lang="en-US" sz="1600" b="0" i="0" u="none" strike="noStrike" baseline="0" dirty="0"/>
              <a:t>Intrusive Inspections </a:t>
            </a:r>
          </a:p>
          <a:p>
            <a:pPr marL="1257300" lvl="2" indent="-342900">
              <a:buFont typeface="+mj-lt"/>
              <a:buAutoNum type="arabicPeriod"/>
            </a:pPr>
            <a:r>
              <a:rPr lang="en-US" sz="1600" dirty="0"/>
              <a:t>Vegetation</a:t>
            </a:r>
            <a:r>
              <a:rPr lang="fr-FR" sz="1600" b="0" i="0" u="none" strike="noStrike" baseline="0" dirty="0"/>
              <a:t> Management Protocol </a:t>
            </a:r>
          </a:p>
          <a:p>
            <a:pPr marL="1257300" lvl="2" indent="-342900">
              <a:buFont typeface="+mj-lt"/>
              <a:buAutoNum type="arabicPeriod"/>
            </a:pPr>
            <a:r>
              <a:rPr lang="en-US" sz="1600" b="0" i="0" u="none" strike="noStrike" baseline="0" dirty="0"/>
              <a:t>Modifications and Upgrades to Infrastructure </a:t>
            </a:r>
          </a:p>
          <a:p>
            <a:pPr marL="1257300" lvl="2" indent="-342900">
              <a:buFont typeface="+mj-lt"/>
              <a:buAutoNum type="arabicPeriod"/>
            </a:pPr>
            <a:r>
              <a:rPr lang="en-US" sz="1600" dirty="0"/>
              <a:t>Reviewed De-Energizing and Re-Energizing Protocols</a:t>
            </a:r>
            <a:endParaRPr lang="en-US" sz="1600" b="0" i="0" u="none" strike="noStrike" baseline="0" dirty="0"/>
          </a:p>
          <a:p>
            <a:endParaRPr lang="en-US" sz="1600" dirty="0"/>
          </a:p>
        </p:txBody>
      </p:sp>
    </p:spTree>
    <p:extLst>
      <p:ext uri="{BB962C8B-B14F-4D97-AF65-F5344CB8AC3E}">
        <p14:creationId xmlns:p14="http://schemas.microsoft.com/office/powerpoint/2010/main" val="314409732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Fire and smoke">
            <a:extLst>
              <a:ext uri="{FF2B5EF4-FFF2-40B4-BE49-F238E27FC236}">
                <a16:creationId xmlns:a16="http://schemas.microsoft.com/office/drawing/2014/main" id="{C50A11D8-671F-4335-B69A-EDF451B77BB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451" t="9091" r="18848"/>
          <a:stretch/>
        </p:blipFill>
        <p:spPr>
          <a:xfrm>
            <a:off x="3523488" y="10"/>
            <a:ext cx="8668512" cy="6857990"/>
          </a:xfrm>
          <a:prstGeom prst="rect">
            <a:avLst/>
          </a:prstGeom>
        </p:spPr>
      </p:pic>
      <p:sp>
        <p:nvSpPr>
          <p:cNvPr id="21" name="Rectangle 2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9BD2CF62-EAB0-4DC8-B275-E4B1AA9B547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Wildfire Risk Analysis</a:t>
            </a: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15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167C09-B053-4ACC-8010-B214FC3A37FF}"/>
              </a:ext>
            </a:extLst>
          </p:cNvPr>
          <p:cNvSpPr>
            <a:spLocks noGrp="1"/>
          </p:cNvSpPr>
          <p:nvPr>
            <p:ph type="title"/>
          </p:nvPr>
        </p:nvSpPr>
        <p:spPr>
          <a:xfrm>
            <a:off x="838200" y="1641752"/>
            <a:ext cx="4391024" cy="1323439"/>
          </a:xfrm>
        </p:spPr>
        <p:txBody>
          <a:bodyPr anchor="t">
            <a:normAutofit/>
          </a:bodyPr>
          <a:lstStyle/>
          <a:p>
            <a:pPr marL="0" marR="0" lvl="0" indent="0" defTabSz="914400" rtl="0" eaLnBrk="1" fontAlgn="auto" latinLnBrk="0" hangingPunct="1">
              <a:spcBef>
                <a:spcPts val="0"/>
              </a:spcBef>
              <a:spcAft>
                <a:spcPts val="0"/>
              </a:spcAft>
              <a:buClrTx/>
              <a:buSzTx/>
              <a:buFontTx/>
              <a:buNone/>
              <a:tabLst/>
              <a:defRPr/>
            </a:pPr>
            <a:r>
              <a:rPr lang="en-US" sz="4000" b="0" i="0" u="none" strike="noStrike" baseline="0">
                <a:solidFill>
                  <a:schemeClr val="bg1"/>
                </a:solidFill>
              </a:rPr>
              <a:t>Resiliency of the Electric System</a:t>
            </a:r>
          </a:p>
        </p:txBody>
      </p:sp>
      <p:sp>
        <p:nvSpPr>
          <p:cNvPr id="3" name="Content Placeholder 2">
            <a:extLst>
              <a:ext uri="{FF2B5EF4-FFF2-40B4-BE49-F238E27FC236}">
                <a16:creationId xmlns:a16="http://schemas.microsoft.com/office/drawing/2014/main" id="{3D08EC66-5BE7-45C8-9F69-A89339CD9B5C}"/>
              </a:ext>
            </a:extLst>
          </p:cNvPr>
          <p:cNvSpPr>
            <a:spLocks noGrp="1"/>
          </p:cNvSpPr>
          <p:nvPr>
            <p:ph idx="1"/>
          </p:nvPr>
        </p:nvSpPr>
        <p:spPr>
          <a:xfrm>
            <a:off x="838200" y="3146400"/>
            <a:ext cx="4391024" cy="2862288"/>
          </a:xfrm>
        </p:spPr>
        <p:txBody>
          <a:bodyPr>
            <a:normAutofit/>
          </a:bodyPr>
          <a:lstStyle/>
          <a:p>
            <a:pPr marL="514350" indent="-514350">
              <a:buFont typeface="+mj-lt"/>
              <a:buAutoNum type="arabicPeriod" startAt="2"/>
            </a:pPr>
            <a:r>
              <a:rPr lang="en-US" sz="1500" dirty="0">
                <a:solidFill>
                  <a:schemeClr val="bg1">
                    <a:alpha val="80000"/>
                  </a:schemeClr>
                </a:solidFill>
              </a:rPr>
              <a:t>Actions Completed to Improve </a:t>
            </a:r>
            <a:r>
              <a:rPr lang="en-US" sz="1500" b="0" i="0" u="none" strike="noStrike" baseline="0" dirty="0">
                <a:solidFill>
                  <a:schemeClr val="bg1">
                    <a:alpha val="80000"/>
                  </a:schemeClr>
                </a:solidFill>
              </a:rPr>
              <a:t>Resiliency of the Electric System</a:t>
            </a:r>
          </a:p>
          <a:p>
            <a:pPr lvl="1">
              <a:buFont typeface="Wingdings" panose="05000000000000000000" pitchFamily="2" charset="2"/>
              <a:buChar char="ü"/>
            </a:pPr>
            <a:r>
              <a:rPr lang="en-US" sz="1500" dirty="0">
                <a:solidFill>
                  <a:schemeClr val="bg1">
                    <a:alpha val="80000"/>
                  </a:schemeClr>
                </a:solidFill>
              </a:rPr>
              <a:t>Rebuild of Henryville and Buckskin Substation</a:t>
            </a:r>
          </a:p>
          <a:p>
            <a:pPr lvl="1">
              <a:buFont typeface="Wingdings" panose="05000000000000000000" pitchFamily="2" charset="2"/>
              <a:buChar char="ü"/>
            </a:pPr>
            <a:r>
              <a:rPr lang="en-US" sz="1500" dirty="0">
                <a:solidFill>
                  <a:schemeClr val="bg1">
                    <a:alpha val="80000"/>
                  </a:schemeClr>
                </a:solidFill>
              </a:rPr>
              <a:t>Installation of several Trip Saver 2 Reclosers</a:t>
            </a:r>
          </a:p>
          <a:p>
            <a:pPr lvl="1">
              <a:buFont typeface="Wingdings" panose="05000000000000000000" pitchFamily="2" charset="2"/>
              <a:buChar char="ü"/>
            </a:pPr>
            <a:r>
              <a:rPr lang="en-US" sz="1500" dirty="0">
                <a:solidFill>
                  <a:schemeClr val="bg1">
                    <a:alpha val="80000"/>
                  </a:schemeClr>
                </a:solidFill>
              </a:rPr>
              <a:t>Updated multiple new reclosers</a:t>
            </a:r>
          </a:p>
          <a:p>
            <a:pPr lvl="1">
              <a:buFont typeface="Wingdings" panose="05000000000000000000" pitchFamily="2" charset="2"/>
              <a:buChar char="ü"/>
            </a:pPr>
            <a:r>
              <a:rPr lang="en-US" sz="1500" dirty="0">
                <a:solidFill>
                  <a:schemeClr val="bg1">
                    <a:alpha val="80000"/>
                  </a:schemeClr>
                </a:solidFill>
              </a:rPr>
              <a:t>Tree Trimming by contractor in </a:t>
            </a:r>
            <a:r>
              <a:rPr lang="en-US" sz="1500" dirty="0" err="1">
                <a:solidFill>
                  <a:schemeClr val="bg1">
                    <a:alpha val="80000"/>
                  </a:schemeClr>
                </a:solidFill>
              </a:rPr>
              <a:t>Orderville</a:t>
            </a:r>
            <a:r>
              <a:rPr lang="en-US" sz="1500" dirty="0">
                <a:solidFill>
                  <a:schemeClr val="bg1">
                    <a:alpha val="80000"/>
                  </a:schemeClr>
                </a:solidFill>
              </a:rPr>
              <a:t>,  Glendale, Cedar Mtn, Kanab</a:t>
            </a:r>
          </a:p>
          <a:p>
            <a:pPr lvl="1">
              <a:buFont typeface="Wingdings" panose="05000000000000000000" pitchFamily="2" charset="2"/>
              <a:buChar char="ü"/>
            </a:pPr>
            <a:r>
              <a:rPr lang="en-US" sz="1500" dirty="0">
                <a:solidFill>
                  <a:schemeClr val="bg1">
                    <a:alpha val="80000"/>
                  </a:schemeClr>
                </a:solidFill>
              </a:rPr>
              <a:t>Maintenance Repairs of Transmission Lines including 138 </a:t>
            </a:r>
            <a:r>
              <a:rPr lang="en-US" sz="1500" dirty="0" err="1">
                <a:solidFill>
                  <a:schemeClr val="bg1">
                    <a:alpha val="80000"/>
                  </a:schemeClr>
                </a:solidFill>
              </a:rPr>
              <a:t>kv</a:t>
            </a:r>
            <a:r>
              <a:rPr lang="en-US" sz="1500" dirty="0">
                <a:solidFill>
                  <a:schemeClr val="bg1">
                    <a:alpha val="80000"/>
                  </a:schemeClr>
                </a:solidFill>
              </a:rPr>
              <a:t> Cottonwood line and 69kv lines in all areas</a:t>
            </a:r>
          </a:p>
          <a:p>
            <a:pPr lvl="1">
              <a:buFont typeface="Wingdings" panose="05000000000000000000" pitchFamily="2" charset="2"/>
              <a:buChar char="ü"/>
            </a:pPr>
            <a:endParaRPr lang="en-US" sz="1500" dirty="0">
              <a:solidFill>
                <a:schemeClr val="bg1">
                  <a:alpha val="80000"/>
                </a:schemeClr>
              </a:solidFill>
            </a:endParaRPr>
          </a:p>
        </p:txBody>
      </p:sp>
      <p:pic>
        <p:nvPicPr>
          <p:cNvPr id="25" name="Picture 24" descr="A row of light bulbs with only one lightbulb lit">
            <a:extLst>
              <a:ext uri="{FF2B5EF4-FFF2-40B4-BE49-F238E27FC236}">
                <a16:creationId xmlns:a16="http://schemas.microsoft.com/office/drawing/2014/main" id="{04DA7E10-1E85-B259-C48D-B4C4A7C719C4}"/>
              </a:ext>
            </a:extLst>
          </p:cNvPr>
          <p:cNvPicPr>
            <a:picLocks noChangeAspect="1"/>
          </p:cNvPicPr>
          <p:nvPr/>
        </p:nvPicPr>
        <p:blipFill>
          <a:blip r:embed="rId2">
            <a:extLst>
              <a:ext uri="{28A0092B-C50C-407E-A947-70E740481C1C}">
                <a14:useLocalDpi xmlns:a14="http://schemas.microsoft.com/office/drawing/2010/main" val="0"/>
              </a:ext>
            </a:extLst>
          </a:blip>
          <a:srcRect l="21022" r="8190" b="-1"/>
          <a:stretch/>
        </p:blipFill>
        <p:spPr>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40" name="Group 39">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41" name="Freeform: Shape 40">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92706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2447ABA3-5FD0-91EB-EA34-8F6812AF7EAB}"/>
              </a:ext>
            </a:extLst>
          </p:cNvPr>
          <p:cNvSpPr>
            <a:spLocks noGrp="1"/>
          </p:cNvSpPr>
          <p:nvPr>
            <p:ph type="title"/>
          </p:nvPr>
        </p:nvSpPr>
        <p:spPr>
          <a:xfrm>
            <a:off x="838200" y="669925"/>
            <a:ext cx="4508946" cy="1325563"/>
          </a:xfrm>
        </p:spPr>
        <p:txBody>
          <a:bodyPr anchor="b">
            <a:normAutofit/>
          </a:bodyPr>
          <a:lstStyle/>
          <a:p>
            <a:pPr algn="r"/>
            <a:r>
              <a:rPr lang="en-US" sz="4100" b="1">
                <a:solidFill>
                  <a:schemeClr val="bg1"/>
                </a:solidFill>
              </a:rPr>
              <a:t>2023 WFPP Inspection Summary</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797AAC-4888-4FAC-687C-655104D17144}"/>
              </a:ext>
            </a:extLst>
          </p:cNvPr>
          <p:cNvSpPr>
            <a:spLocks noGrp="1"/>
          </p:cNvSpPr>
          <p:nvPr>
            <p:ph idx="1"/>
          </p:nvPr>
        </p:nvSpPr>
        <p:spPr>
          <a:xfrm>
            <a:off x="1392667" y="2398957"/>
            <a:ext cx="9406666" cy="3526144"/>
          </a:xfrm>
        </p:spPr>
        <p:txBody>
          <a:bodyPr>
            <a:normAutofit/>
          </a:bodyPr>
          <a:lstStyle/>
          <a:p>
            <a:r>
              <a:rPr lang="en-US" sz="2000">
                <a:solidFill>
                  <a:schemeClr val="bg1"/>
                </a:solidFill>
              </a:rPr>
              <a:t>Total Inspections-9,897</a:t>
            </a:r>
          </a:p>
          <a:p>
            <a:r>
              <a:rPr lang="en-US" sz="2000">
                <a:solidFill>
                  <a:schemeClr val="bg1"/>
                </a:solidFill>
              </a:rPr>
              <a:t>Intrusive-2,454</a:t>
            </a:r>
          </a:p>
          <a:p>
            <a:r>
              <a:rPr lang="en-US" sz="2000">
                <a:solidFill>
                  <a:schemeClr val="bg1"/>
                </a:solidFill>
              </a:rPr>
              <a:t>Detailed-7,443</a:t>
            </a:r>
          </a:p>
          <a:p>
            <a:endParaRPr lang="en-US" sz="2000">
              <a:solidFill>
                <a:schemeClr val="bg1"/>
              </a:solidFill>
            </a:endParaRPr>
          </a:p>
          <a:p>
            <a:r>
              <a:rPr lang="en-US" sz="2000">
                <a:solidFill>
                  <a:schemeClr val="bg1"/>
                </a:solidFill>
              </a:rPr>
              <a:t>High Risk Areas 100% Inspected in 2023</a:t>
            </a:r>
          </a:p>
          <a:p>
            <a:r>
              <a:rPr lang="en-US" sz="2000">
                <a:solidFill>
                  <a:schemeClr val="bg1"/>
                </a:solidFill>
              </a:rPr>
              <a:t>Medium Risk 30% Inspected in 2023</a:t>
            </a:r>
          </a:p>
          <a:p>
            <a:r>
              <a:rPr lang="en-US" sz="2000">
                <a:solidFill>
                  <a:schemeClr val="bg1"/>
                </a:solidFill>
              </a:rPr>
              <a:t>Low Risk 22% Inspected in 2023</a:t>
            </a:r>
          </a:p>
          <a:p>
            <a:endParaRPr lang="en-US"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96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167C09-B053-4ACC-8010-B214FC3A37FF}"/>
              </a:ext>
            </a:extLst>
          </p:cNvPr>
          <p:cNvSpPr>
            <a:spLocks noGrp="1"/>
          </p:cNvSpPr>
          <p:nvPr>
            <p:ph type="title"/>
          </p:nvPr>
        </p:nvSpPr>
        <p:spPr>
          <a:xfrm>
            <a:off x="838200" y="1641752"/>
            <a:ext cx="4391024" cy="1323439"/>
          </a:xfrm>
        </p:spPr>
        <p:txBody>
          <a:bodyPr vert="horz" lIns="91440" tIns="45720" rIns="91440" bIns="45720" rtlCol="0" anchor="t">
            <a:normAutofit/>
          </a:bodyPr>
          <a:lstStyle/>
          <a:p>
            <a:r>
              <a:rPr lang="en-US" sz="4000" kern="1200">
                <a:solidFill>
                  <a:schemeClr val="bg1"/>
                </a:solidFill>
                <a:latin typeface="+mj-lt"/>
                <a:ea typeface="+mj-ea"/>
                <a:cs typeface="+mj-cs"/>
              </a:rPr>
              <a:t>Minimizing Sources of Ignition</a:t>
            </a:r>
          </a:p>
        </p:txBody>
      </p:sp>
      <p:sp>
        <p:nvSpPr>
          <p:cNvPr id="3" name="Content Placeholder 2">
            <a:extLst>
              <a:ext uri="{FF2B5EF4-FFF2-40B4-BE49-F238E27FC236}">
                <a16:creationId xmlns:a16="http://schemas.microsoft.com/office/drawing/2014/main" id="{3D08EC66-5BE7-45C8-9F69-A89339CD9B5C}"/>
              </a:ext>
            </a:extLst>
          </p:cNvPr>
          <p:cNvSpPr>
            <a:spLocks noGrp="1"/>
          </p:cNvSpPr>
          <p:nvPr>
            <p:ph idx="1"/>
          </p:nvPr>
        </p:nvSpPr>
        <p:spPr>
          <a:xfrm>
            <a:off x="838200" y="3146400"/>
            <a:ext cx="4391024" cy="2454300"/>
          </a:xfrm>
        </p:spPr>
        <p:txBody>
          <a:bodyPr vert="horz" lIns="91440" tIns="45720" rIns="91440" bIns="45720" rtlCol="0">
            <a:normAutofit/>
          </a:bodyPr>
          <a:lstStyle/>
          <a:p>
            <a:pPr marL="0" lvl="1" indent="0">
              <a:spcBef>
                <a:spcPts val="1000"/>
              </a:spcBef>
              <a:buNone/>
            </a:pPr>
            <a:r>
              <a:rPr lang="en-US" kern="1200" dirty="0">
                <a:solidFill>
                  <a:schemeClr val="bg1">
                    <a:alpha val="80000"/>
                  </a:schemeClr>
                </a:solidFill>
                <a:latin typeface="+mn-lt"/>
                <a:ea typeface="+mn-ea"/>
                <a:cs typeface="+mn-cs"/>
              </a:rPr>
              <a:t>Vegetation Management, </a:t>
            </a:r>
            <a:r>
              <a:rPr lang="en-US" kern="1200" dirty="0">
                <a:solidFill>
                  <a:schemeClr val="bg1">
                    <a:alpha val="80000"/>
                  </a:schemeClr>
                </a:solidFill>
                <a:effectLst/>
                <a:latin typeface="+mn-lt"/>
                <a:ea typeface="+mn-ea"/>
                <a:cs typeface="+mn-cs"/>
              </a:rPr>
              <a:t>Garkane continues to work to get all cycles current. </a:t>
            </a:r>
            <a:r>
              <a:rPr lang="en-US" dirty="0">
                <a:solidFill>
                  <a:schemeClr val="bg1">
                    <a:alpha val="80000"/>
                  </a:schemeClr>
                </a:solidFill>
              </a:rPr>
              <a:t>Vegetation Contractor budgeted for 2023 to lead effort to clear right of ways</a:t>
            </a:r>
            <a:endParaRPr lang="en-US" kern="1200" dirty="0">
              <a:solidFill>
                <a:schemeClr val="bg1">
                  <a:alpha val="80000"/>
                </a:schemeClr>
              </a:solidFill>
              <a:effectLst/>
              <a:latin typeface="+mn-lt"/>
              <a:ea typeface="+mn-ea"/>
              <a:cs typeface="+mn-cs"/>
            </a:endParaRPr>
          </a:p>
        </p:txBody>
      </p:sp>
      <p:grpSp>
        <p:nvGrpSpPr>
          <p:cNvPr id="19" name="Group 18">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20" name="Group 19">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24" name="Freeform: Shape 23">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1" name="Group 20">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2" name="Freeform: Shape 21">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7" name="Graphic 6" descr="Deciduous tree">
            <a:extLst>
              <a:ext uri="{FF2B5EF4-FFF2-40B4-BE49-F238E27FC236}">
                <a16:creationId xmlns:a16="http://schemas.microsoft.com/office/drawing/2014/main" id="{342C0A4C-68DD-4F5E-8013-6FA9A87EE3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4814" y="1350833"/>
            <a:ext cx="3063347" cy="3063347"/>
          </a:xfrm>
          <a:prstGeom prst="rect">
            <a:avLst/>
          </a:prstGeom>
        </p:spPr>
      </p:pic>
    </p:spTree>
    <p:extLst>
      <p:ext uri="{BB962C8B-B14F-4D97-AF65-F5344CB8AC3E}">
        <p14:creationId xmlns:p14="http://schemas.microsoft.com/office/powerpoint/2010/main" val="3876142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241DF292-8786-4FB0-8E31-554249C1C236}"/>
              </a:ext>
            </a:extLst>
          </p:cNvPr>
          <p:cNvSpPr>
            <a:spLocks noGrp="1"/>
          </p:cNvSpPr>
          <p:nvPr>
            <p:ph type="title"/>
          </p:nvPr>
        </p:nvSpPr>
        <p:spPr>
          <a:xfrm>
            <a:off x="922635" y="1250575"/>
            <a:ext cx="4604274" cy="4163210"/>
          </a:xfrm>
        </p:spPr>
        <p:txBody>
          <a:bodyPr anchor="ctr">
            <a:normAutofit/>
          </a:bodyPr>
          <a:lstStyle/>
          <a:p>
            <a:r>
              <a:rPr lang="en-US" sz="6800">
                <a:solidFill>
                  <a:schemeClr val="bg1"/>
                </a:solidFill>
              </a:rPr>
              <a:t>Engineer Compliance Statement</a:t>
            </a:r>
          </a:p>
        </p:txBody>
      </p:sp>
      <p:sp>
        <p:nvSpPr>
          <p:cNvPr id="40" name="Rectangle 3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2FCB05-0CE9-430B-946F-10D2894F70DD}"/>
              </a:ext>
            </a:extLst>
          </p:cNvPr>
          <p:cNvSpPr>
            <a:spLocks noGrp="1"/>
          </p:cNvSpPr>
          <p:nvPr>
            <p:ph idx="1"/>
          </p:nvPr>
        </p:nvSpPr>
        <p:spPr>
          <a:xfrm>
            <a:off x="6293224" y="860612"/>
            <a:ext cx="4797909" cy="5023821"/>
          </a:xfrm>
        </p:spPr>
        <p:txBody>
          <a:bodyPr anchor="ctr">
            <a:normAutofit/>
          </a:bodyPr>
          <a:lstStyle/>
          <a:p>
            <a:pPr marL="0" indent="0">
              <a:buNone/>
            </a:pPr>
            <a:r>
              <a:rPr lang="en-US" sz="2000" dirty="0">
                <a:solidFill>
                  <a:schemeClr val="bg1"/>
                </a:solidFill>
              </a:rPr>
              <a:t>Based on my review of the reports preparade by my staff it is my opinion that in all material respects Garkane has complied with the terms of the Garkane Energy Cooperative Wildland Fire Protection Plan. </a:t>
            </a:r>
          </a:p>
          <a:p>
            <a:pPr marL="0" indent="0">
              <a:buNone/>
            </a:pPr>
            <a:r>
              <a:rPr lang="en-US" sz="2000" dirty="0">
                <a:solidFill>
                  <a:schemeClr val="bg1"/>
                </a:solidFill>
              </a:rPr>
              <a:t> </a:t>
            </a:r>
          </a:p>
          <a:p>
            <a:pPr marL="0" indent="0">
              <a:buNone/>
            </a:pPr>
            <a:r>
              <a:rPr lang="en-US" sz="2000" dirty="0">
                <a:solidFill>
                  <a:schemeClr val="bg1"/>
                </a:solidFill>
                <a:latin typeface="CommercialScript BT" panose="03030803040807090C04" pitchFamily="66" charset="0"/>
              </a:rPr>
              <a:t>Bryant Shakespear, P.E. 09/22/2023</a:t>
            </a:r>
          </a:p>
        </p:txBody>
      </p:sp>
    </p:spTree>
    <p:extLst>
      <p:ext uri="{BB962C8B-B14F-4D97-AF65-F5344CB8AC3E}">
        <p14:creationId xmlns:p14="http://schemas.microsoft.com/office/powerpoint/2010/main" val="2620615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564</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CIDFont+F1</vt:lpstr>
      <vt:lpstr>CommercialScript BT</vt:lpstr>
      <vt:lpstr>Times New Roman</vt:lpstr>
      <vt:lpstr>Wingdings</vt:lpstr>
      <vt:lpstr>Office Theme</vt:lpstr>
      <vt:lpstr>Garkane Energy Cooperative Board, 2023 Wildland Fire Protection Plan Report</vt:lpstr>
      <vt:lpstr>Wildland Fire Protection Plan Requirements </vt:lpstr>
      <vt:lpstr>Elements of Garkane’s Wildland Fire Protection Plan </vt:lpstr>
      <vt:lpstr>Wildfire Risk Analysis</vt:lpstr>
      <vt:lpstr>Resiliency of the Electric System</vt:lpstr>
      <vt:lpstr>2023 WFPP Inspection Summary</vt:lpstr>
      <vt:lpstr>Minimizing Sources of Ignition</vt:lpstr>
      <vt:lpstr>Engineer Compliance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Garkane Operations and Engineering Report</dc:title>
  <dc:creator>Bryant Shakespear</dc:creator>
  <cp:lastModifiedBy>Fred Nass</cp:lastModifiedBy>
  <cp:revision>15</cp:revision>
  <dcterms:created xsi:type="dcterms:W3CDTF">2022-10-28T12:11:44Z</dcterms:created>
  <dcterms:modified xsi:type="dcterms:W3CDTF">2025-02-19T23:48:38Z</dcterms:modified>
</cp:coreProperties>
</file>