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 id="2147484079" r:id="rId2"/>
    <p:sldMasterId id="2147484091" r:id="rId3"/>
    <p:sldMasterId id="2147484368" r:id="rId4"/>
  </p:sldMasterIdLst>
  <p:notesMasterIdLst>
    <p:notesMasterId r:id="rId30"/>
  </p:notesMasterIdLst>
  <p:handoutMasterIdLst>
    <p:handoutMasterId r:id="rId31"/>
  </p:handoutMasterIdLst>
  <p:sldIdLst>
    <p:sldId id="329" r:id="rId5"/>
    <p:sldId id="448" r:id="rId6"/>
    <p:sldId id="635" r:id="rId7"/>
    <p:sldId id="396" r:id="rId8"/>
    <p:sldId id="412" r:id="rId9"/>
    <p:sldId id="413" r:id="rId10"/>
    <p:sldId id="410" r:id="rId11"/>
    <p:sldId id="409" r:id="rId12"/>
    <p:sldId id="400" r:id="rId13"/>
    <p:sldId id="632" r:id="rId14"/>
    <p:sldId id="633" r:id="rId15"/>
    <p:sldId id="629" r:id="rId16"/>
    <p:sldId id="630" r:id="rId17"/>
    <p:sldId id="634" r:id="rId18"/>
    <p:sldId id="299" r:id="rId19"/>
    <p:sldId id="298" r:id="rId20"/>
    <p:sldId id="397" r:id="rId21"/>
    <p:sldId id="414" r:id="rId22"/>
    <p:sldId id="292" r:id="rId23"/>
    <p:sldId id="303" r:id="rId24"/>
    <p:sldId id="443" r:id="rId25"/>
    <p:sldId id="441" r:id="rId26"/>
    <p:sldId id="440" r:id="rId27"/>
    <p:sldId id="636" r:id="rId28"/>
    <p:sldId id="42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kken, David (UTC)" initials="L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5050"/>
    <a:srgbClr val="009900"/>
    <a:srgbClr val="FFFF66"/>
    <a:srgbClr val="FFFFCC"/>
    <a:srgbClr val="FFCC99"/>
    <a:srgbClr val="66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86388" autoAdjust="0"/>
  </p:normalViewPr>
  <p:slideViewPr>
    <p:cSldViewPr>
      <p:cViewPr varScale="1">
        <p:scale>
          <a:sx n="63" d="100"/>
          <a:sy n="63" d="100"/>
        </p:scale>
        <p:origin x="1602" y="78"/>
      </p:cViewPr>
      <p:guideLst>
        <p:guide orient="horz" pos="2160"/>
        <p:guide pos="2880"/>
      </p:guideLst>
    </p:cSldViewPr>
  </p:slideViewPr>
  <p:outlineViewPr>
    <p:cViewPr>
      <p:scale>
        <a:sx n="33" d="100"/>
        <a:sy n="33" d="100"/>
      </p:scale>
      <p:origin x="0" y="-740"/>
    </p:cViewPr>
  </p:outlineViewPr>
  <p:notesTextViewPr>
    <p:cViewPr>
      <p:scale>
        <a:sx n="100" d="100"/>
        <a:sy n="100" d="100"/>
      </p:scale>
      <p:origin x="0" y="0"/>
    </p:cViewPr>
  </p:notesTextViewPr>
  <p:sorterViewPr>
    <p:cViewPr varScale="1">
      <p:scale>
        <a:sx n="100" d="100"/>
        <a:sy n="100" d="100"/>
      </p:scale>
      <p:origin x="0" y="-5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zadeh\Desktop\UTPS\PSC%20Briefing\Funding%20UTPS%20Book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50" b="0" i="0" u="none" strike="noStrike" kern="1200" spc="0" baseline="0">
                <a:solidFill>
                  <a:schemeClr val="bg1"/>
                </a:solidFill>
                <a:latin typeface="+mn-lt"/>
                <a:ea typeface="+mn-ea"/>
                <a:cs typeface="+mn-cs"/>
              </a:defRPr>
            </a:pPr>
            <a:r>
              <a:rPr lang="en-US" sz="1900" baseline="0" dirty="0">
                <a:solidFill>
                  <a:schemeClr val="bg1"/>
                </a:solidFill>
              </a:rPr>
              <a:t>Utah Tickets vs Damages/1000</a:t>
            </a:r>
          </a:p>
        </c:rich>
      </c:tx>
      <c:overlay val="0"/>
      <c:spPr>
        <a:noFill/>
        <a:ln>
          <a:noFill/>
        </a:ln>
        <a:effectLst/>
      </c:spPr>
      <c:txPr>
        <a:bodyPr rot="0" spcFirstLastPara="1" vertOverflow="ellipsis" vert="horz" wrap="square" anchor="ctr" anchorCtr="1"/>
        <a:lstStyle/>
        <a:p>
          <a:pPr>
            <a:defRPr sz="165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6009492563429573"/>
          <c:y val="0.15782407407407409"/>
          <c:w val="0.7725741469816273"/>
          <c:h val="0.61498432487605714"/>
        </c:manualLayout>
      </c:layout>
      <c:barChart>
        <c:barDir val="col"/>
        <c:grouping val="clustered"/>
        <c:varyColors val="0"/>
        <c:ser>
          <c:idx val="0"/>
          <c:order val="0"/>
          <c:tx>
            <c:strRef>
              <c:f>'Damage per1000'!$A$32:$B$32</c:f>
              <c:strCache>
                <c:ptCount val="2"/>
                <c:pt idx="0">
                  <c:v>Total Tickets</c:v>
                </c:pt>
              </c:strCache>
            </c:strRef>
          </c:tx>
          <c:spPr>
            <a:solidFill>
              <a:srgbClr val="FFC000"/>
            </a:solidFill>
            <a:ln>
              <a:noFill/>
            </a:ln>
            <a:effectLst/>
          </c:spPr>
          <c:invertIfNegative val="0"/>
          <c:cat>
            <c:numRef>
              <c:f>'Damage per1000'!$C$31:$N$31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'Damage per1000'!$C$32:$N$32</c:f>
              <c:numCache>
                <c:formatCode>General</c:formatCode>
                <c:ptCount val="12"/>
                <c:pt idx="0">
                  <c:v>247386</c:v>
                </c:pt>
                <c:pt idx="1">
                  <c:v>242505</c:v>
                </c:pt>
                <c:pt idx="2">
                  <c:v>246771</c:v>
                </c:pt>
                <c:pt idx="3">
                  <c:v>262152</c:v>
                </c:pt>
                <c:pt idx="4">
                  <c:v>291946</c:v>
                </c:pt>
                <c:pt idx="5">
                  <c:v>323155</c:v>
                </c:pt>
                <c:pt idx="6">
                  <c:v>362706</c:v>
                </c:pt>
                <c:pt idx="7">
                  <c:v>395695</c:v>
                </c:pt>
                <c:pt idx="8">
                  <c:v>422972</c:v>
                </c:pt>
                <c:pt idx="9">
                  <c:v>429566</c:v>
                </c:pt>
                <c:pt idx="10">
                  <c:v>519766</c:v>
                </c:pt>
                <c:pt idx="11">
                  <c:v>588244</c:v>
                </c:pt>
              </c:numCache>
            </c:numRef>
          </c:val>
          <c:extLst xmlns:c16r2="http://schemas.microsoft.com/office/drawing/2015/06/chart">
            <c:ext xmlns:c16="http://schemas.microsoft.com/office/drawing/2014/chart" uri="{C3380CC4-5D6E-409C-BE32-E72D297353CC}">
              <c16:uniqueId val="{00000000-8FAF-4250-8618-23639CD018EB}"/>
            </c:ext>
          </c:extLst>
        </c:ser>
        <c:dLbls>
          <c:showLegendKey val="0"/>
          <c:showVal val="0"/>
          <c:showCatName val="0"/>
          <c:showSerName val="0"/>
          <c:showPercent val="0"/>
          <c:showBubbleSize val="0"/>
        </c:dLbls>
        <c:gapWidth val="219"/>
        <c:overlap val="-27"/>
        <c:axId val="346357616"/>
        <c:axId val="346361536"/>
      </c:barChart>
      <c:lineChart>
        <c:grouping val="standard"/>
        <c:varyColors val="0"/>
        <c:ser>
          <c:idx val="1"/>
          <c:order val="1"/>
          <c:tx>
            <c:strRef>
              <c:f>'Damage per1000'!$A$33:$B$33</c:f>
              <c:strCache>
                <c:ptCount val="2"/>
                <c:pt idx="0">
                  <c:v>Damage/1000</c:v>
                </c:pt>
              </c:strCache>
            </c:strRef>
          </c:tx>
          <c:spPr>
            <a:ln w="44450" cap="rnd">
              <a:solidFill>
                <a:srgbClr val="FF3300"/>
              </a:solidFill>
              <a:round/>
            </a:ln>
            <a:effectLst/>
          </c:spPr>
          <c:marker>
            <c:symbol val="none"/>
          </c:marker>
          <c:cat>
            <c:numRef>
              <c:f>'Damage per1000'!$C$31:$N$31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'Damage per1000'!$C$33:$N$33</c:f>
              <c:numCache>
                <c:formatCode>0.00_);\(0.00\)</c:formatCode>
                <c:ptCount val="12"/>
                <c:pt idx="0">
                  <c:v>4.28</c:v>
                </c:pt>
                <c:pt idx="1">
                  <c:v>4.05</c:v>
                </c:pt>
                <c:pt idx="2">
                  <c:v>4.1100000000000003</c:v>
                </c:pt>
                <c:pt idx="3">
                  <c:v>3.76</c:v>
                </c:pt>
                <c:pt idx="4">
                  <c:v>3.61</c:v>
                </c:pt>
                <c:pt idx="5" formatCode="General">
                  <c:v>3.41</c:v>
                </c:pt>
                <c:pt idx="6" formatCode="General">
                  <c:v>3.3</c:v>
                </c:pt>
                <c:pt idx="7">
                  <c:v>3.01</c:v>
                </c:pt>
                <c:pt idx="8" formatCode="0.00">
                  <c:v>2.95</c:v>
                </c:pt>
                <c:pt idx="9" formatCode="0.00">
                  <c:v>3.1077878603055176</c:v>
                </c:pt>
                <c:pt idx="10" formatCode="0.00">
                  <c:v>3.0186660920491146</c:v>
                </c:pt>
                <c:pt idx="11" formatCode="0.00">
                  <c:v>2.3136657577467852</c:v>
                </c:pt>
              </c:numCache>
            </c:numRef>
          </c:val>
          <c:smooth val="0"/>
          <c:extLst xmlns:c16r2="http://schemas.microsoft.com/office/drawing/2015/06/chart">
            <c:ext xmlns:c16="http://schemas.microsoft.com/office/drawing/2014/chart" uri="{C3380CC4-5D6E-409C-BE32-E72D297353CC}">
              <c16:uniqueId val="{00000001-8FAF-4250-8618-23639CD018EB}"/>
            </c:ext>
          </c:extLst>
        </c:ser>
        <c:dLbls>
          <c:showLegendKey val="0"/>
          <c:showVal val="0"/>
          <c:showCatName val="0"/>
          <c:showSerName val="0"/>
          <c:showPercent val="0"/>
          <c:showBubbleSize val="0"/>
        </c:dLbls>
        <c:marker val="1"/>
        <c:smooth val="0"/>
        <c:axId val="346359968"/>
        <c:axId val="346361928"/>
      </c:lineChart>
      <c:catAx>
        <c:axId val="34635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346361536"/>
        <c:crosses val="autoZero"/>
        <c:auto val="1"/>
        <c:lblAlgn val="ctr"/>
        <c:lblOffset val="100"/>
        <c:noMultiLvlLbl val="0"/>
      </c:catAx>
      <c:valAx>
        <c:axId val="34636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50" b="0" i="0" u="none" strike="noStrike" kern="1200" baseline="0">
                <a:solidFill>
                  <a:schemeClr val="bg1"/>
                </a:solidFill>
                <a:latin typeface="+mn-lt"/>
                <a:ea typeface="+mn-ea"/>
                <a:cs typeface="+mn-cs"/>
              </a:defRPr>
            </a:pPr>
            <a:endParaRPr lang="en-US"/>
          </a:p>
        </c:txPr>
        <c:crossAx val="346357616"/>
        <c:crosses val="autoZero"/>
        <c:crossBetween val="between"/>
      </c:valAx>
      <c:valAx>
        <c:axId val="346361928"/>
        <c:scaling>
          <c:orientation val="minMax"/>
        </c:scaling>
        <c:delete val="0"/>
        <c:axPos val="r"/>
        <c:numFmt formatCode="0.00_);\(0.00\)" sourceLinked="1"/>
        <c:majorTickMark val="out"/>
        <c:minorTickMark val="none"/>
        <c:tickLblPos val="nextTo"/>
        <c:spPr>
          <a:noFill/>
          <a:ln>
            <a:noFill/>
          </a:ln>
          <a:effectLst/>
        </c:spPr>
        <c:txPr>
          <a:bodyPr rot="-60000000" spcFirstLastPara="1" vertOverflow="ellipsis" vert="horz" wrap="square" anchor="ctr" anchorCtr="1"/>
          <a:lstStyle/>
          <a:p>
            <a:pPr>
              <a:defRPr sz="1350" b="0" i="0" u="none" strike="noStrike" kern="1200" baseline="0">
                <a:solidFill>
                  <a:schemeClr val="bg1"/>
                </a:solidFill>
                <a:latin typeface="+mn-lt"/>
                <a:ea typeface="+mn-ea"/>
                <a:cs typeface="+mn-cs"/>
              </a:defRPr>
            </a:pPr>
            <a:endParaRPr lang="en-US"/>
          </a:p>
        </c:txPr>
        <c:crossAx val="346359968"/>
        <c:crosses val="max"/>
        <c:crossBetween val="between"/>
      </c:valAx>
      <c:catAx>
        <c:axId val="346359968"/>
        <c:scaling>
          <c:orientation val="minMax"/>
        </c:scaling>
        <c:delete val="1"/>
        <c:axPos val="b"/>
        <c:numFmt formatCode="General" sourceLinked="1"/>
        <c:majorTickMark val="out"/>
        <c:minorTickMark val="none"/>
        <c:tickLblPos val="nextTo"/>
        <c:crossAx val="346361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en-US" sz="1800" baseline="0">
                <a:solidFill>
                  <a:schemeClr val="bg1"/>
                </a:solidFill>
              </a:rPr>
              <a:t>Steel </a:t>
            </a:r>
          </a:p>
          <a:p>
            <a:pPr>
              <a:defRPr sz="1800">
                <a:solidFill>
                  <a:schemeClr val="bg1"/>
                </a:solidFill>
              </a:defRPr>
            </a:pPr>
            <a:r>
              <a:rPr lang="en-US" sz="1800" baseline="0">
                <a:solidFill>
                  <a:schemeClr val="bg1"/>
                </a:solidFill>
              </a:rPr>
              <a:t>Utah Plastic Main vs Steel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Sheet1!$A$50</c:f>
              <c:strCache>
                <c:ptCount val="1"/>
                <c:pt idx="0">
                  <c:v>Miles of Steel Main</c:v>
                </c:pt>
              </c:strCache>
            </c:strRef>
          </c:tx>
          <c:spPr>
            <a:ln w="44450" cap="rnd">
              <a:solidFill>
                <a:srgbClr val="FF3300"/>
              </a:solidFill>
              <a:round/>
            </a:ln>
            <a:effectLst/>
          </c:spPr>
          <c:marker>
            <c:symbol val="none"/>
          </c:marker>
          <c:cat>
            <c:numRef>
              <c:f>Sheet1!$B$49:$J$49</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Sheet1!$B$50:$J$50</c:f>
              <c:numCache>
                <c:formatCode>General</c:formatCode>
                <c:ptCount val="9"/>
                <c:pt idx="0">
                  <c:v>3838</c:v>
                </c:pt>
                <c:pt idx="1">
                  <c:v>3821</c:v>
                </c:pt>
                <c:pt idx="2">
                  <c:v>3767</c:v>
                </c:pt>
                <c:pt idx="3">
                  <c:v>3775</c:v>
                </c:pt>
                <c:pt idx="4">
                  <c:v>3774</c:v>
                </c:pt>
                <c:pt idx="5">
                  <c:v>3784</c:v>
                </c:pt>
                <c:pt idx="6">
                  <c:v>3761</c:v>
                </c:pt>
                <c:pt idx="7">
                  <c:v>3762.145</c:v>
                </c:pt>
                <c:pt idx="8">
                  <c:v>3872.4009999999998</c:v>
                </c:pt>
              </c:numCache>
            </c:numRef>
          </c:val>
          <c:smooth val="0"/>
          <c:extLst xmlns:c16r2="http://schemas.microsoft.com/office/drawing/2015/06/chart">
            <c:ext xmlns:c16="http://schemas.microsoft.com/office/drawing/2014/chart" uri="{C3380CC4-5D6E-409C-BE32-E72D297353CC}">
              <c16:uniqueId val="{00000000-F20A-420D-AF24-1C4AAF97AE18}"/>
            </c:ext>
          </c:extLst>
        </c:ser>
        <c:ser>
          <c:idx val="1"/>
          <c:order val="1"/>
          <c:tx>
            <c:strRef>
              <c:f>Sheet1!$A$51</c:f>
              <c:strCache>
                <c:ptCount val="1"/>
                <c:pt idx="0">
                  <c:v>Miles of Plastic Main</c:v>
                </c:pt>
              </c:strCache>
            </c:strRef>
          </c:tx>
          <c:spPr>
            <a:ln w="44450" cap="rnd">
              <a:solidFill>
                <a:srgbClr val="FFFF00"/>
              </a:solidFill>
              <a:round/>
            </a:ln>
            <a:effectLst/>
          </c:spPr>
          <c:marker>
            <c:symbol val="none"/>
          </c:marker>
          <c:cat>
            <c:numRef>
              <c:f>Sheet1!$B$49:$J$49</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Sheet1!$B$51:$J$51</c:f>
              <c:numCache>
                <c:formatCode>General</c:formatCode>
                <c:ptCount val="9"/>
                <c:pt idx="0">
                  <c:v>12710</c:v>
                </c:pt>
                <c:pt idx="1">
                  <c:v>12989</c:v>
                </c:pt>
                <c:pt idx="2">
                  <c:v>13465</c:v>
                </c:pt>
                <c:pt idx="3">
                  <c:v>13741</c:v>
                </c:pt>
                <c:pt idx="4">
                  <c:v>14106</c:v>
                </c:pt>
                <c:pt idx="5">
                  <c:v>14514</c:v>
                </c:pt>
                <c:pt idx="6">
                  <c:v>14866</c:v>
                </c:pt>
                <c:pt idx="7">
                  <c:v>15206.116</c:v>
                </c:pt>
                <c:pt idx="8">
                  <c:v>15847.534</c:v>
                </c:pt>
              </c:numCache>
            </c:numRef>
          </c:val>
          <c:smooth val="0"/>
          <c:extLst xmlns:c16r2="http://schemas.microsoft.com/office/drawing/2015/06/chart">
            <c:ext xmlns:c16="http://schemas.microsoft.com/office/drawing/2014/chart" uri="{C3380CC4-5D6E-409C-BE32-E72D297353CC}">
              <c16:uniqueId val="{00000001-F20A-420D-AF24-1C4AAF97AE18}"/>
            </c:ext>
          </c:extLst>
        </c:ser>
        <c:dLbls>
          <c:showLegendKey val="0"/>
          <c:showVal val="0"/>
          <c:showCatName val="0"/>
          <c:showSerName val="0"/>
          <c:showPercent val="0"/>
          <c:showBubbleSize val="0"/>
        </c:dLbls>
        <c:smooth val="0"/>
        <c:axId val="346626288"/>
        <c:axId val="346626680"/>
      </c:lineChart>
      <c:catAx>
        <c:axId val="34662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chemeClr val="bg1"/>
                </a:solidFill>
                <a:latin typeface="+mn-lt"/>
                <a:ea typeface="+mn-ea"/>
                <a:cs typeface="+mn-cs"/>
              </a:defRPr>
            </a:pPr>
            <a:endParaRPr lang="en-US"/>
          </a:p>
        </c:txPr>
        <c:crossAx val="346626680"/>
        <c:crosses val="autoZero"/>
        <c:auto val="1"/>
        <c:lblAlgn val="ctr"/>
        <c:lblOffset val="100"/>
        <c:noMultiLvlLbl val="0"/>
      </c:catAx>
      <c:valAx>
        <c:axId val="34662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50" b="0" i="0" u="none" strike="noStrike" kern="1200" baseline="0">
                <a:solidFill>
                  <a:schemeClr val="bg1"/>
                </a:solidFill>
                <a:latin typeface="+mn-lt"/>
                <a:ea typeface="+mn-ea"/>
                <a:cs typeface="+mn-cs"/>
              </a:defRPr>
            </a:pPr>
            <a:endParaRPr lang="en-US"/>
          </a:p>
        </c:txPr>
        <c:crossAx val="34662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en-US" sz="2000" baseline="0">
                <a:solidFill>
                  <a:schemeClr val="bg1"/>
                </a:solidFill>
              </a:rPr>
              <a:t>Utah Repaired Leaks </a:t>
            </a:r>
          </a:p>
        </c:rich>
      </c:tx>
      <c:overlay val="0"/>
      <c:spPr>
        <a:noFill/>
        <a:ln>
          <a:solidFill>
            <a:schemeClr val="bg1"/>
          </a:solid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Sheet1!$A$57</c:f>
              <c:strCache>
                <c:ptCount val="1"/>
                <c:pt idx="0">
                  <c:v>Total Leaks on Mains</c:v>
                </c:pt>
              </c:strCache>
            </c:strRef>
          </c:tx>
          <c:spPr>
            <a:ln w="44450" cap="rnd">
              <a:solidFill>
                <a:srgbClr val="FFFF66"/>
              </a:solidFill>
              <a:round/>
            </a:ln>
            <a:effectLst/>
          </c:spPr>
          <c:marker>
            <c:symbol val="none"/>
          </c:marker>
          <c:cat>
            <c:numRef>
              <c:f>Sheet1!$B$56:$J$56</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Sheet1!$B$57:$J$57</c:f>
              <c:numCache>
                <c:formatCode>General</c:formatCode>
                <c:ptCount val="9"/>
                <c:pt idx="0">
                  <c:v>411</c:v>
                </c:pt>
                <c:pt idx="1">
                  <c:v>459</c:v>
                </c:pt>
                <c:pt idx="2">
                  <c:v>436</c:v>
                </c:pt>
                <c:pt idx="3">
                  <c:v>317</c:v>
                </c:pt>
                <c:pt idx="4">
                  <c:v>491</c:v>
                </c:pt>
                <c:pt idx="5">
                  <c:v>521</c:v>
                </c:pt>
                <c:pt idx="6">
                  <c:v>445</c:v>
                </c:pt>
                <c:pt idx="7">
                  <c:v>524</c:v>
                </c:pt>
                <c:pt idx="8">
                  <c:v>500</c:v>
                </c:pt>
              </c:numCache>
            </c:numRef>
          </c:val>
          <c:smooth val="0"/>
          <c:extLst xmlns:c16r2="http://schemas.microsoft.com/office/drawing/2015/06/chart">
            <c:ext xmlns:c16="http://schemas.microsoft.com/office/drawing/2014/chart" uri="{C3380CC4-5D6E-409C-BE32-E72D297353CC}">
              <c16:uniqueId val="{00000000-C3F9-4828-ACF8-7AE511A3BC75}"/>
            </c:ext>
          </c:extLst>
        </c:ser>
        <c:ser>
          <c:idx val="1"/>
          <c:order val="1"/>
          <c:tx>
            <c:strRef>
              <c:f>Sheet1!$A$58</c:f>
              <c:strCache>
                <c:ptCount val="1"/>
                <c:pt idx="0">
                  <c:v>Hazardous Leaks on Mains</c:v>
                </c:pt>
              </c:strCache>
            </c:strRef>
          </c:tx>
          <c:spPr>
            <a:ln w="44450" cap="rnd">
              <a:solidFill>
                <a:srgbClr val="FF3300"/>
              </a:solidFill>
              <a:round/>
            </a:ln>
            <a:effectLst/>
          </c:spPr>
          <c:marker>
            <c:symbol val="none"/>
          </c:marker>
          <c:cat>
            <c:numRef>
              <c:f>Sheet1!$B$56:$J$56</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Sheet1!$B$58:$J$58</c:f>
              <c:numCache>
                <c:formatCode>General</c:formatCode>
                <c:ptCount val="9"/>
                <c:pt idx="0">
                  <c:v>313</c:v>
                </c:pt>
                <c:pt idx="1">
                  <c:v>331</c:v>
                </c:pt>
                <c:pt idx="2">
                  <c:v>358</c:v>
                </c:pt>
                <c:pt idx="3">
                  <c:v>260</c:v>
                </c:pt>
                <c:pt idx="4">
                  <c:v>401</c:v>
                </c:pt>
                <c:pt idx="5">
                  <c:v>429</c:v>
                </c:pt>
                <c:pt idx="6">
                  <c:v>381</c:v>
                </c:pt>
                <c:pt idx="7">
                  <c:v>462</c:v>
                </c:pt>
                <c:pt idx="8">
                  <c:v>412</c:v>
                </c:pt>
              </c:numCache>
            </c:numRef>
          </c:val>
          <c:smooth val="0"/>
          <c:extLst xmlns:c16r2="http://schemas.microsoft.com/office/drawing/2015/06/chart">
            <c:ext xmlns:c16="http://schemas.microsoft.com/office/drawing/2014/chart" uri="{C3380CC4-5D6E-409C-BE32-E72D297353CC}">
              <c16:uniqueId val="{00000001-C3F9-4828-ACF8-7AE511A3BC75}"/>
            </c:ext>
          </c:extLst>
        </c:ser>
        <c:ser>
          <c:idx val="2"/>
          <c:order val="2"/>
          <c:tx>
            <c:strRef>
              <c:f>Sheet1!$A$59</c:f>
              <c:strCache>
                <c:ptCount val="1"/>
                <c:pt idx="0">
                  <c:v>Total Leaks on Services</c:v>
                </c:pt>
              </c:strCache>
            </c:strRef>
          </c:tx>
          <c:spPr>
            <a:ln w="44450" cap="rnd">
              <a:solidFill>
                <a:srgbClr val="FFC000"/>
              </a:solidFill>
              <a:round/>
            </a:ln>
            <a:effectLst/>
          </c:spPr>
          <c:marker>
            <c:symbol val="none"/>
          </c:marker>
          <c:cat>
            <c:numRef>
              <c:f>Sheet1!$B$56:$J$56</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Sheet1!$B$59:$J$59</c:f>
              <c:numCache>
                <c:formatCode>General</c:formatCode>
                <c:ptCount val="9"/>
                <c:pt idx="0">
                  <c:v>2647</c:v>
                </c:pt>
                <c:pt idx="1">
                  <c:v>2559</c:v>
                </c:pt>
                <c:pt idx="2">
                  <c:v>2477</c:v>
                </c:pt>
                <c:pt idx="3">
                  <c:v>1847</c:v>
                </c:pt>
                <c:pt idx="4">
                  <c:v>2467</c:v>
                </c:pt>
                <c:pt idx="5">
                  <c:v>2904</c:v>
                </c:pt>
                <c:pt idx="6">
                  <c:v>3023</c:v>
                </c:pt>
                <c:pt idx="7">
                  <c:v>3118</c:v>
                </c:pt>
                <c:pt idx="8">
                  <c:v>2819</c:v>
                </c:pt>
              </c:numCache>
            </c:numRef>
          </c:val>
          <c:smooth val="0"/>
          <c:extLst xmlns:c16r2="http://schemas.microsoft.com/office/drawing/2015/06/chart">
            <c:ext xmlns:c16="http://schemas.microsoft.com/office/drawing/2014/chart" uri="{C3380CC4-5D6E-409C-BE32-E72D297353CC}">
              <c16:uniqueId val="{00000002-C3F9-4828-ACF8-7AE511A3BC75}"/>
            </c:ext>
          </c:extLst>
        </c:ser>
        <c:ser>
          <c:idx val="3"/>
          <c:order val="3"/>
          <c:tx>
            <c:strRef>
              <c:f>Sheet1!$A$60</c:f>
              <c:strCache>
                <c:ptCount val="1"/>
                <c:pt idx="0">
                  <c:v>Harzardous Leeaks on Services</c:v>
                </c:pt>
              </c:strCache>
            </c:strRef>
          </c:tx>
          <c:spPr>
            <a:ln w="44450" cap="rnd">
              <a:solidFill>
                <a:srgbClr val="FF0000"/>
              </a:solidFill>
              <a:round/>
            </a:ln>
            <a:effectLst/>
          </c:spPr>
          <c:marker>
            <c:symbol val="none"/>
          </c:marker>
          <c:cat>
            <c:numRef>
              <c:f>Sheet1!$B$56:$J$56</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Sheet1!$B$60:$J$60</c:f>
              <c:numCache>
                <c:formatCode>General</c:formatCode>
                <c:ptCount val="9"/>
                <c:pt idx="0">
                  <c:v>2197</c:v>
                </c:pt>
                <c:pt idx="1">
                  <c:v>2046</c:v>
                </c:pt>
                <c:pt idx="2">
                  <c:v>2072</c:v>
                </c:pt>
                <c:pt idx="3">
                  <c:v>1427</c:v>
                </c:pt>
                <c:pt idx="4">
                  <c:v>2123</c:v>
                </c:pt>
                <c:pt idx="5">
                  <c:v>2406</c:v>
                </c:pt>
                <c:pt idx="6">
                  <c:v>1040</c:v>
                </c:pt>
                <c:pt idx="7">
                  <c:v>1132</c:v>
                </c:pt>
                <c:pt idx="8">
                  <c:v>2254</c:v>
                </c:pt>
              </c:numCache>
            </c:numRef>
          </c:val>
          <c:smooth val="0"/>
          <c:extLst xmlns:c16r2="http://schemas.microsoft.com/office/drawing/2015/06/chart">
            <c:ext xmlns:c16="http://schemas.microsoft.com/office/drawing/2014/chart" uri="{C3380CC4-5D6E-409C-BE32-E72D297353CC}">
              <c16:uniqueId val="{00000003-C3F9-4828-ACF8-7AE511A3BC75}"/>
            </c:ext>
          </c:extLst>
        </c:ser>
        <c:dLbls>
          <c:showLegendKey val="0"/>
          <c:showVal val="0"/>
          <c:showCatName val="0"/>
          <c:showSerName val="0"/>
          <c:showPercent val="0"/>
          <c:showBubbleSize val="0"/>
        </c:dLbls>
        <c:smooth val="0"/>
        <c:axId val="346621976"/>
        <c:axId val="346627856"/>
      </c:lineChart>
      <c:catAx>
        <c:axId val="34662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46627856"/>
        <c:crosses val="autoZero"/>
        <c:auto val="1"/>
        <c:lblAlgn val="ctr"/>
        <c:lblOffset val="100"/>
        <c:noMultiLvlLbl val="0"/>
      </c:catAx>
      <c:valAx>
        <c:axId val="34662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4662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80" b="0" i="0" u="none" strike="noStrike" kern="1200"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sz="2400" b="1" baseline="0" dirty="0">
                <a:solidFill>
                  <a:schemeClr val="bg1"/>
                </a:solidFill>
              </a:rPr>
              <a:t>UTPS Funding</a:t>
            </a:r>
          </a:p>
        </c:rich>
      </c:tx>
      <c:layout>
        <c:manualLayout>
          <c:xMode val="edge"/>
          <c:yMode val="edge"/>
          <c:x val="0.39001412429378529"/>
          <c:y val="1.515151213880694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 Actual UTPS Cost</c:v>
                </c:pt>
              </c:strCache>
            </c:strRef>
          </c:tx>
          <c:spPr>
            <a:solidFill>
              <a:srgbClr val="92D050"/>
            </a:solidFill>
            <a:ln>
              <a:noFill/>
            </a:ln>
            <a:effectLst/>
          </c:spPr>
          <c:invertIfNegative val="0"/>
          <c:cat>
            <c:numRef>
              <c:f>Sheet1!$B$3:$N$3</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Sheet1!$B$4:$N$4</c:f>
              <c:numCache>
                <c:formatCode>"$"#,##0_);[Red]\("$"#,##0\)</c:formatCode>
                <c:ptCount val="13"/>
                <c:pt idx="0">
                  <c:v>452820</c:v>
                </c:pt>
                <c:pt idx="1">
                  <c:v>367244</c:v>
                </c:pt>
                <c:pt idx="2">
                  <c:v>364120</c:v>
                </c:pt>
                <c:pt idx="3">
                  <c:v>371142</c:v>
                </c:pt>
                <c:pt idx="4">
                  <c:v>404446</c:v>
                </c:pt>
                <c:pt idx="5">
                  <c:v>438561</c:v>
                </c:pt>
                <c:pt idx="6">
                  <c:v>503000</c:v>
                </c:pt>
                <c:pt idx="7">
                  <c:v>535125</c:v>
                </c:pt>
                <c:pt idx="8">
                  <c:v>530893</c:v>
                </c:pt>
                <c:pt idx="9" formatCode="General">
                  <c:v>520611</c:v>
                </c:pt>
                <c:pt idx="10">
                  <c:v>585088</c:v>
                </c:pt>
                <c:pt idx="11" formatCode="#,##0">
                  <c:v>551302</c:v>
                </c:pt>
                <c:pt idx="12" formatCode="#,##0">
                  <c:v>575716</c:v>
                </c:pt>
              </c:numCache>
            </c:numRef>
          </c:val>
          <c:extLst xmlns:c16r2="http://schemas.microsoft.com/office/drawing/2015/06/chart">
            <c:ext xmlns:c16="http://schemas.microsoft.com/office/drawing/2014/chart" uri="{C3380CC4-5D6E-409C-BE32-E72D297353CC}">
              <c16:uniqueId val="{00000000-6B8B-4C9F-97CA-DF7083D7155E}"/>
            </c:ext>
          </c:extLst>
        </c:ser>
        <c:dLbls>
          <c:showLegendKey val="0"/>
          <c:showVal val="0"/>
          <c:showCatName val="0"/>
          <c:showSerName val="0"/>
          <c:showPercent val="0"/>
          <c:showBubbleSize val="0"/>
        </c:dLbls>
        <c:gapWidth val="219"/>
        <c:axId val="346624720"/>
        <c:axId val="346624328"/>
      </c:barChart>
      <c:lineChart>
        <c:grouping val="standard"/>
        <c:varyColors val="0"/>
        <c:ser>
          <c:idx val="2"/>
          <c:order val="1"/>
          <c:tx>
            <c:strRef>
              <c:f>Sheet1!$A$6</c:f>
              <c:strCache>
                <c:ptCount val="1"/>
                <c:pt idx="0">
                  <c:v>$ State Funding</c:v>
                </c:pt>
              </c:strCache>
            </c:strRef>
          </c:tx>
          <c:spPr>
            <a:ln w="28575" cap="rnd">
              <a:solidFill>
                <a:srgbClr val="7030A0"/>
              </a:solidFill>
              <a:round/>
            </a:ln>
            <a:effectLst/>
          </c:spPr>
          <c:marker>
            <c:symbol val="none"/>
          </c:marker>
          <c:cat>
            <c:numRef>
              <c:f>Sheet1!$B$3:$N$3</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Sheet1!$B$6:$N$6</c:f>
              <c:numCache>
                <c:formatCode>General</c:formatCode>
                <c:ptCount val="13"/>
                <c:pt idx="0">
                  <c:v>264106</c:v>
                </c:pt>
                <c:pt idx="1">
                  <c:v>212992</c:v>
                </c:pt>
                <c:pt idx="2">
                  <c:v>169641</c:v>
                </c:pt>
                <c:pt idx="3">
                  <c:v>146392</c:v>
                </c:pt>
                <c:pt idx="4">
                  <c:v>148002</c:v>
                </c:pt>
                <c:pt idx="5">
                  <c:v>154624</c:v>
                </c:pt>
                <c:pt idx="6">
                  <c:v>149673</c:v>
                </c:pt>
                <c:pt idx="7">
                  <c:v>172099</c:v>
                </c:pt>
                <c:pt idx="8">
                  <c:v>152033</c:v>
                </c:pt>
                <c:pt idx="9">
                  <c:v>214304</c:v>
                </c:pt>
                <c:pt idx="10" formatCode="&quot;$&quot;#,##0_);[Red]\(&quot;$&quot;#,##0\)">
                  <c:v>240408</c:v>
                </c:pt>
                <c:pt idx="11" formatCode="#,##0">
                  <c:v>166805</c:v>
                </c:pt>
                <c:pt idx="12" formatCode="#,##0">
                  <c:v>206488</c:v>
                </c:pt>
              </c:numCache>
            </c:numRef>
          </c:val>
          <c:smooth val="0"/>
          <c:extLst xmlns:c16r2="http://schemas.microsoft.com/office/drawing/2015/06/chart">
            <c:ext xmlns:c16="http://schemas.microsoft.com/office/drawing/2014/chart" uri="{C3380CC4-5D6E-409C-BE32-E72D297353CC}">
              <c16:uniqueId val="{00000001-6B8B-4C9F-97CA-DF7083D7155E}"/>
            </c:ext>
          </c:extLst>
        </c:ser>
        <c:dLbls>
          <c:showLegendKey val="0"/>
          <c:showVal val="0"/>
          <c:showCatName val="0"/>
          <c:showSerName val="0"/>
          <c:showPercent val="0"/>
          <c:showBubbleSize val="0"/>
        </c:dLbls>
        <c:marker val="1"/>
        <c:smooth val="0"/>
        <c:axId val="346624720"/>
        <c:axId val="346624328"/>
      </c:lineChart>
      <c:lineChart>
        <c:grouping val="standard"/>
        <c:varyColors val="0"/>
        <c:ser>
          <c:idx val="3"/>
          <c:order val="2"/>
          <c:tx>
            <c:strRef>
              <c:f>Sheet1!$A$7</c:f>
              <c:strCache>
                <c:ptCount val="1"/>
                <c:pt idx="0">
                  <c:v>% Fed Funding</c:v>
                </c:pt>
              </c:strCache>
            </c:strRef>
          </c:tx>
          <c:spPr>
            <a:ln w="28575" cap="rnd">
              <a:solidFill>
                <a:srgbClr val="FF0000"/>
              </a:solidFill>
              <a:round/>
            </a:ln>
            <a:effectLst/>
          </c:spPr>
          <c:marker>
            <c:symbol val="none"/>
          </c:marker>
          <c:cat>
            <c:numRef>
              <c:f>Sheet1!$B$3:$N$3</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Sheet1!$B$7:$N$7</c:f>
              <c:numCache>
                <c:formatCode>0</c:formatCode>
                <c:ptCount val="13"/>
                <c:pt idx="0">
                  <c:v>41.335630051676162</c:v>
                </c:pt>
                <c:pt idx="1">
                  <c:v>42.002592281970571</c:v>
                </c:pt>
                <c:pt idx="2">
                  <c:v>53.410688783917394</c:v>
                </c:pt>
                <c:pt idx="3">
                  <c:v>60.556336927644949</c:v>
                </c:pt>
                <c:pt idx="4">
                  <c:v>63.406239646331031</c:v>
                </c:pt>
                <c:pt idx="5">
                  <c:v>64.74287499344446</c:v>
                </c:pt>
                <c:pt idx="6">
                  <c:v>76.413320079522862</c:v>
                </c:pt>
                <c:pt idx="7">
                  <c:v>67.839476757766874</c:v>
                </c:pt>
                <c:pt idx="8">
                  <c:v>65.953403039783908</c:v>
                </c:pt>
                <c:pt idx="9">
                  <c:v>58.836059937266015</c:v>
                </c:pt>
                <c:pt idx="10" formatCode="General">
                  <c:v>58.910796324655436</c:v>
                </c:pt>
                <c:pt idx="11" formatCode="General">
                  <c:v>69.743443702362768</c:v>
                </c:pt>
                <c:pt idx="12" formatCode="General">
                  <c:v>64.133704812789631</c:v>
                </c:pt>
              </c:numCache>
            </c:numRef>
          </c:val>
          <c:smooth val="0"/>
          <c:extLst xmlns:c16r2="http://schemas.microsoft.com/office/drawing/2015/06/chart">
            <c:ext xmlns:c16="http://schemas.microsoft.com/office/drawing/2014/chart" uri="{C3380CC4-5D6E-409C-BE32-E72D297353CC}">
              <c16:uniqueId val="{00000002-6B8B-4C9F-97CA-DF7083D7155E}"/>
            </c:ext>
          </c:extLst>
        </c:ser>
        <c:dLbls>
          <c:showLegendKey val="0"/>
          <c:showVal val="0"/>
          <c:showCatName val="0"/>
          <c:showSerName val="0"/>
          <c:showPercent val="0"/>
          <c:showBubbleSize val="0"/>
        </c:dLbls>
        <c:marker val="1"/>
        <c:smooth val="0"/>
        <c:axId val="346621584"/>
        <c:axId val="346621192"/>
      </c:lineChart>
      <c:catAx>
        <c:axId val="34662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46624328"/>
        <c:crosses val="autoZero"/>
        <c:auto val="1"/>
        <c:lblAlgn val="ctr"/>
        <c:lblOffset val="100"/>
        <c:noMultiLvlLbl val="0"/>
      </c:catAx>
      <c:valAx>
        <c:axId val="3466243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46624720"/>
        <c:crosses val="autoZero"/>
        <c:crossBetween val="between"/>
      </c:valAx>
      <c:valAx>
        <c:axId val="34662119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46621584"/>
        <c:crosses val="max"/>
        <c:crossBetween val="between"/>
      </c:valAx>
      <c:catAx>
        <c:axId val="346621584"/>
        <c:scaling>
          <c:orientation val="minMax"/>
        </c:scaling>
        <c:delete val="1"/>
        <c:axPos val="b"/>
        <c:numFmt formatCode="General" sourceLinked="1"/>
        <c:majorTickMark val="out"/>
        <c:minorTickMark val="none"/>
        <c:tickLblPos val="nextTo"/>
        <c:crossAx val="3466211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B174E-BE4D-4809-A86A-B8A644ED303E}" type="datetimeFigureOut">
              <a:rPr lang="en-US" smtClean="0"/>
              <a:t>4/26/2022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5504C-36FA-416E-961A-33FFFF5C9005}" type="slidenum">
              <a:rPr lang="en-US" smtClean="0"/>
              <a:t>‹#›</a:t>
            </a:fld>
            <a:endParaRPr lang="en-US"/>
          </a:p>
        </p:txBody>
      </p:sp>
    </p:spTree>
    <p:extLst>
      <p:ext uri="{BB962C8B-B14F-4D97-AF65-F5344CB8AC3E}">
        <p14:creationId xmlns:p14="http://schemas.microsoft.com/office/powerpoint/2010/main" val="3034132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C2965C2-C050-4DA9-AA41-6FE57E33431A}" type="datetimeFigureOut">
              <a:rPr lang="en-US"/>
              <a:pPr>
                <a:defRPr/>
              </a:pPr>
              <a:t>4/26/2022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50B0F85-DB1E-459E-91B1-790F763FAEFD}" type="slidenum">
              <a:rPr lang="en-US" altLang="en-US"/>
              <a:pPr>
                <a:defRPr/>
              </a:pPr>
              <a:t>‹#›</a:t>
            </a:fld>
            <a:endParaRPr lang="en-US" altLang="en-US"/>
          </a:p>
        </p:txBody>
      </p:sp>
    </p:spTree>
    <p:extLst>
      <p:ext uri="{BB962C8B-B14F-4D97-AF65-F5344CB8AC3E}">
        <p14:creationId xmlns:p14="http://schemas.microsoft.com/office/powerpoint/2010/main" val="408012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updated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DD8CDC-BCC0-4BC7-892E-E40C6DDC4440}" type="slidenum">
              <a:rPr lang="en-US" altLang="en-US" smtClean="0"/>
              <a:pPr/>
              <a:t>1</a:t>
            </a:fld>
            <a:endParaRPr lang="en-US" altLang="en-US"/>
          </a:p>
        </p:txBody>
      </p:sp>
    </p:spTree>
    <p:extLst>
      <p:ext uri="{BB962C8B-B14F-4D97-AF65-F5344CB8AC3E}">
        <p14:creationId xmlns:p14="http://schemas.microsoft.com/office/powerpoint/2010/main" val="216308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18</a:t>
            </a:fld>
            <a:endParaRPr lang="en-US" altLang="en-US"/>
          </a:p>
        </p:txBody>
      </p:sp>
    </p:spTree>
    <p:extLst>
      <p:ext uri="{BB962C8B-B14F-4D97-AF65-F5344CB8AC3E}">
        <p14:creationId xmlns:p14="http://schemas.microsoft.com/office/powerpoint/2010/main" val="360294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These should be notable items, if there are any. No need to list routine issues such as “missing documentation” unless it became systemic or otherwise notable in 2014.</a:t>
            </a:r>
          </a:p>
          <a:p>
            <a:pPr eaLnBrk="1" hangingPunct="1"/>
            <a:r>
              <a:rPr lang="en-US" altLang="en-US"/>
              <a:t>Example:  Damage prevention issues, the operator was late on rectifier reads and repairs, the person performing odorant checks was not properly qualified, no documented pressure tests, etc.</a:t>
            </a:r>
          </a:p>
          <a:p>
            <a:pPr eaLnBrk="1" hangingPunct="1"/>
            <a:r>
              <a:rPr lang="en-US" altLang="en-US"/>
              <a:t>Feel free to include photos if they help demonstrate the issues that you addressed.</a:t>
            </a:r>
          </a:p>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DEC21B-AA78-4680-B887-229CD92B7889}" type="slidenum">
              <a:rPr lang="en-US" altLang="en-US"/>
              <a:pPr/>
              <a:t>19</a:t>
            </a:fld>
            <a:endParaRPr lang="en-US" altLang="en-US"/>
          </a:p>
        </p:txBody>
      </p:sp>
    </p:spTree>
    <p:extLst>
      <p:ext uri="{BB962C8B-B14F-4D97-AF65-F5344CB8AC3E}">
        <p14:creationId xmlns:p14="http://schemas.microsoft.com/office/powerpoint/2010/main" val="172598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B17818-AF91-42E4-B526-F9BCB9B31B00}" type="slidenum">
              <a:rPr lang="en-US" altLang="en-US"/>
              <a:pPr/>
              <a:t>20</a:t>
            </a:fld>
            <a:endParaRPr lang="en-US" altLang="en-US"/>
          </a:p>
        </p:txBody>
      </p:sp>
    </p:spTree>
    <p:extLst>
      <p:ext uri="{BB962C8B-B14F-4D97-AF65-F5344CB8AC3E}">
        <p14:creationId xmlns:p14="http://schemas.microsoft.com/office/powerpoint/2010/main" val="115108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4</a:t>
            </a:fld>
            <a:endParaRPr lang="en-US" altLang="en-US"/>
          </a:p>
        </p:txBody>
      </p:sp>
    </p:spTree>
    <p:extLst>
      <p:ext uri="{BB962C8B-B14F-4D97-AF65-F5344CB8AC3E}">
        <p14:creationId xmlns:p14="http://schemas.microsoft.com/office/powerpoint/2010/main" val="120576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Congress told PHMSA to develop the “Mega Rule”, also integrity management, also underground storage, etc.</a:t>
            </a:r>
          </a:p>
        </p:txBody>
      </p:sp>
      <p:sp>
        <p:nvSpPr>
          <p:cNvPr id="4" name="Slide Number Placeholder 3"/>
          <p:cNvSpPr>
            <a:spLocks noGrp="1"/>
          </p:cNvSpPr>
          <p:nvPr>
            <p:ph type="sldNum" sz="quarter" idx="5"/>
          </p:nvPr>
        </p:nvSpPr>
        <p:spPr/>
        <p:txBody>
          <a:bodyPr/>
          <a:lstStyle/>
          <a:p>
            <a:fld id="{E8B9F7EF-7BDD-4995-AFC7-E8757ED6F409}" type="slidenum">
              <a:rPr lang="en-US" smtClean="0"/>
              <a:t>5</a:t>
            </a:fld>
            <a:endParaRPr lang="en-US" dirty="0"/>
          </a:p>
        </p:txBody>
      </p:sp>
    </p:spTree>
    <p:extLst>
      <p:ext uri="{BB962C8B-B14F-4D97-AF65-F5344CB8AC3E}">
        <p14:creationId xmlns:p14="http://schemas.microsoft.com/office/powerpoint/2010/main" val="176362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operators can affect the outcome of the rulemaking process.  They must make comments when notices of proposed rulemaking are announced for their voice to be heard.  Operators need to read the preamble in the notice to understand what PHMSA is thinking.  It comes out in the Federal register notices.  PHMSA has records of reports to congress on their web site.</a:t>
            </a:r>
          </a:p>
        </p:txBody>
      </p:sp>
      <p:sp>
        <p:nvSpPr>
          <p:cNvPr id="4" name="Slide Number Placeholder 3"/>
          <p:cNvSpPr>
            <a:spLocks noGrp="1"/>
          </p:cNvSpPr>
          <p:nvPr>
            <p:ph type="sldNum" sz="quarter" idx="5"/>
          </p:nvPr>
        </p:nvSpPr>
        <p:spPr/>
        <p:txBody>
          <a:bodyPr/>
          <a:lstStyle/>
          <a:p>
            <a:fld id="{E8B9F7EF-7BDD-4995-AFC7-E8757ED6F409}" type="slidenum">
              <a:rPr lang="en-US" smtClean="0"/>
              <a:t>6</a:t>
            </a:fld>
            <a:endParaRPr lang="en-US" dirty="0"/>
          </a:p>
        </p:txBody>
      </p:sp>
    </p:spTree>
    <p:extLst>
      <p:ext uri="{BB962C8B-B14F-4D97-AF65-F5344CB8AC3E}">
        <p14:creationId xmlns:p14="http://schemas.microsoft.com/office/powerpoint/2010/main" val="74884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Laws are requirements given to PHMSA.  Ex: you need to create “Integrity Management” and it is PHMSA’s job to interpret that and write rules.</a:t>
            </a:r>
          </a:p>
        </p:txBody>
      </p:sp>
      <p:sp>
        <p:nvSpPr>
          <p:cNvPr id="4" name="Slide Number Placeholder 3"/>
          <p:cNvSpPr>
            <a:spLocks noGrp="1"/>
          </p:cNvSpPr>
          <p:nvPr>
            <p:ph type="sldNum" sz="quarter" idx="5"/>
          </p:nvPr>
        </p:nvSpPr>
        <p:spPr/>
        <p:txBody>
          <a:bodyPr/>
          <a:lstStyle/>
          <a:p>
            <a:fld id="{E8B9F7EF-7BDD-4995-AFC7-E8757ED6F409}" type="slidenum">
              <a:rPr lang="en-US" smtClean="0"/>
              <a:t>7</a:t>
            </a:fld>
            <a:endParaRPr lang="en-US" dirty="0"/>
          </a:p>
        </p:txBody>
      </p:sp>
    </p:spTree>
    <p:extLst>
      <p:ext uri="{BB962C8B-B14F-4D97-AF65-F5344CB8AC3E}">
        <p14:creationId xmlns:p14="http://schemas.microsoft.com/office/powerpoint/2010/main" val="25730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9</a:t>
            </a:fld>
            <a:endParaRPr lang="en-US" altLang="en-US"/>
          </a:p>
        </p:txBody>
      </p:sp>
    </p:spTree>
    <p:extLst>
      <p:ext uri="{BB962C8B-B14F-4D97-AF65-F5344CB8AC3E}">
        <p14:creationId xmlns:p14="http://schemas.microsoft.com/office/powerpoint/2010/main" val="211422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A064-BE8C-4AC9-8D5E-31C0B035CA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7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updated</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C4DE9D-E87A-4A43-B028-7DF337A59C29}" type="slidenum">
              <a:rPr lang="en-US" altLang="en-US"/>
              <a:pPr/>
              <a:t>15</a:t>
            </a:fld>
            <a:endParaRPr lang="en-US" altLang="en-US"/>
          </a:p>
        </p:txBody>
      </p:sp>
    </p:spTree>
    <p:extLst>
      <p:ext uri="{BB962C8B-B14F-4D97-AF65-F5344CB8AC3E}">
        <p14:creationId xmlns:p14="http://schemas.microsoft.com/office/powerpoint/2010/main" val="236648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Updated</a:t>
            </a:r>
          </a:p>
          <a:p>
            <a:pPr eaLnBrk="1" hangingPunct="1">
              <a:spcBef>
                <a:spcPct val="0"/>
              </a:spcBef>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D37CD-00EE-4C74-BD30-14F449AD6FD6}" type="slidenum">
              <a:rPr lang="en-US" altLang="en-US"/>
              <a:pPr/>
              <a:t>16</a:t>
            </a:fld>
            <a:endParaRPr lang="en-US" altLang="en-US"/>
          </a:p>
        </p:txBody>
      </p:sp>
    </p:spTree>
    <p:extLst>
      <p:ext uri="{BB962C8B-B14F-4D97-AF65-F5344CB8AC3E}">
        <p14:creationId xmlns:p14="http://schemas.microsoft.com/office/powerpoint/2010/main" val="151284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836613"/>
            <a:ext cx="7772400" cy="1081087"/>
          </a:xfrm>
        </p:spPr>
        <p:txBody>
          <a:bodyPr/>
          <a:lstStyle>
            <a:lvl1pPr algn="ctr">
              <a:defRPr sz="3600"/>
            </a:lvl1pPr>
          </a:lstStyle>
          <a:p>
            <a:r>
              <a:rPr lang="en-US" altLang="zh-CN" dirty="0"/>
              <a:t>Click to edit Master title style</a:t>
            </a:r>
            <a:endParaRPr lang="zh-CN" dirty="0"/>
          </a:p>
        </p:txBody>
      </p:sp>
      <p:sp>
        <p:nvSpPr>
          <p:cNvPr id="2051" name="Rectangle 3"/>
          <p:cNvSpPr>
            <a:spLocks noGrp="1" noChangeArrowheads="1"/>
          </p:cNvSpPr>
          <p:nvPr>
            <p:ph type="subTitle" idx="1"/>
          </p:nvPr>
        </p:nvSpPr>
        <p:spPr>
          <a:xfrm>
            <a:off x="1370013" y="1917700"/>
            <a:ext cx="6400800" cy="863600"/>
          </a:xfrm>
        </p:spPr>
        <p:txBody>
          <a:bodyPr/>
          <a:lstStyle>
            <a:lvl1pPr marL="0" indent="0" algn="ctr">
              <a:buFontTx/>
              <a:buNone/>
              <a:defRPr sz="2800" b="1"/>
            </a:lvl1pPr>
          </a:lstStyle>
          <a:p>
            <a:r>
              <a:rPr lang="en-US" altLang="zh-CN"/>
              <a:t>Click to edit Master subtitle style</a:t>
            </a:r>
            <a:endParaRPr lang="zh-C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75323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346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88913"/>
            <a:ext cx="2179638" cy="5938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4000" y="188913"/>
            <a:ext cx="6388100" cy="5938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063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Chart Placeholder 2"/>
          <p:cNvSpPr>
            <a:spLocks noGrp="1"/>
          </p:cNvSpPr>
          <p:nvPr>
            <p:ph type="chart" idx="1"/>
          </p:nvPr>
        </p:nvSpPr>
        <p:spPr>
          <a:xfrm>
            <a:off x="2819400" y="1981200"/>
            <a:ext cx="6096000" cy="4114800"/>
          </a:xfrm>
        </p:spPr>
        <p:txBody>
          <a:bodyPr>
            <a:normAutofit/>
          </a:bodyPr>
          <a:lstStyle/>
          <a:p>
            <a:pPr lvl="0"/>
            <a:endParaRPr lang="en-US" noProof="0" dirty="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087332D-214A-449B-95E2-18290DF2293C}" type="slidenum">
              <a:rPr lang="en-US" altLang="en-US"/>
              <a:pPr>
                <a:defRPr/>
              </a:pPr>
              <a:t>‹#›</a:t>
            </a:fld>
            <a:endParaRPr lang="en-US" altLang="en-US"/>
          </a:p>
        </p:txBody>
      </p:sp>
    </p:spTree>
    <p:extLst>
      <p:ext uri="{BB962C8B-B14F-4D97-AF65-F5344CB8AC3E}">
        <p14:creationId xmlns:p14="http://schemas.microsoft.com/office/powerpoint/2010/main" val="10322728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611435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7885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20679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30682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9643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32072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7159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2480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819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97851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82690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154099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Chart Placeholder 2"/>
          <p:cNvSpPr>
            <a:spLocks noGrp="1"/>
          </p:cNvSpPr>
          <p:nvPr>
            <p:ph type="chart" idx="1"/>
          </p:nvPr>
        </p:nvSpPr>
        <p:spPr>
          <a:xfrm>
            <a:off x="2819400" y="1981200"/>
            <a:ext cx="6096000" cy="4114800"/>
          </a:xfrm>
        </p:spPr>
        <p:txBody>
          <a:bodyPr>
            <a:normAutofit/>
          </a:bodyPr>
          <a:lstStyle/>
          <a:p>
            <a:pPr lvl="0"/>
            <a:endParaRPr lang="en-US" noProof="0" dirty="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3124200" y="6416675"/>
            <a:ext cx="2895600" cy="365125"/>
          </a:xfrm>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p:spPr>
        <p:txBody>
          <a:bodyPr/>
          <a:lstStyle>
            <a:lvl1pPr>
              <a:defRPr smtClean="0"/>
            </a:lvl1pPr>
          </a:lstStyle>
          <a:p>
            <a:pPr>
              <a:defRPr/>
            </a:pPr>
            <a:fld id="{2AA6EDD1-66B1-4D2F-A409-A3E8018085FB}" type="slidenum">
              <a:rPr lang="en-US" altLang="en-US"/>
              <a:pPr>
                <a:defRPr/>
              </a:pPr>
              <a:t>‹#›</a:t>
            </a:fld>
            <a:endParaRPr lang="en-US" altLang="en-US"/>
          </a:p>
        </p:txBody>
      </p:sp>
    </p:spTree>
    <p:extLst>
      <p:ext uri="{BB962C8B-B14F-4D97-AF65-F5344CB8AC3E}">
        <p14:creationId xmlns:p14="http://schemas.microsoft.com/office/powerpoint/2010/main" val="29770440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228B64-AD0D-4724-82C3-646022516F2B}" type="slidenum">
              <a:rPr lang="en-US" altLang="zh-CN"/>
              <a:pPr>
                <a:defRPr/>
              </a:pPr>
              <a:t>‹#›</a:t>
            </a:fld>
            <a:endParaRPr lang="en-US" altLang="zh-CN"/>
          </a:p>
        </p:txBody>
      </p:sp>
    </p:spTree>
    <p:extLst>
      <p:ext uri="{BB962C8B-B14F-4D97-AF65-F5344CB8AC3E}">
        <p14:creationId xmlns:p14="http://schemas.microsoft.com/office/powerpoint/2010/main" val="301083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EBAAAB5-46B0-4F98-B644-0278FCB56037}" type="slidenum">
              <a:rPr lang="en-US" altLang="zh-CN"/>
              <a:pPr>
                <a:defRPr/>
              </a:pPr>
              <a:t>‹#›</a:t>
            </a:fld>
            <a:endParaRPr lang="en-US" altLang="zh-CN"/>
          </a:p>
        </p:txBody>
      </p:sp>
    </p:spTree>
    <p:extLst>
      <p:ext uri="{BB962C8B-B14F-4D97-AF65-F5344CB8AC3E}">
        <p14:creationId xmlns:p14="http://schemas.microsoft.com/office/powerpoint/2010/main" val="1144771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0C73717-99B6-42E3-9FE8-0528093FECA1}" type="slidenum">
              <a:rPr lang="en-US" altLang="zh-CN"/>
              <a:pPr>
                <a:defRPr/>
              </a:pPr>
              <a:t>‹#›</a:t>
            </a:fld>
            <a:endParaRPr lang="en-US" altLang="zh-CN"/>
          </a:p>
        </p:txBody>
      </p:sp>
    </p:spTree>
    <p:extLst>
      <p:ext uri="{BB962C8B-B14F-4D97-AF65-F5344CB8AC3E}">
        <p14:creationId xmlns:p14="http://schemas.microsoft.com/office/powerpoint/2010/main" val="3912591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40ABF4-38AB-44ED-AFAF-F202B6D0BB09}" type="slidenum">
              <a:rPr lang="en-US" altLang="zh-CN"/>
              <a:pPr>
                <a:defRPr/>
              </a:pPr>
              <a:t>‹#›</a:t>
            </a:fld>
            <a:endParaRPr lang="en-US" altLang="zh-CN"/>
          </a:p>
        </p:txBody>
      </p:sp>
    </p:spTree>
    <p:extLst>
      <p:ext uri="{BB962C8B-B14F-4D97-AF65-F5344CB8AC3E}">
        <p14:creationId xmlns:p14="http://schemas.microsoft.com/office/powerpoint/2010/main" val="2630207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1457689-BF34-46FC-8C62-F7745E41D9C4}" type="slidenum">
              <a:rPr lang="en-US" altLang="zh-CN"/>
              <a:pPr>
                <a:defRPr/>
              </a:pPr>
              <a:t>‹#›</a:t>
            </a:fld>
            <a:endParaRPr lang="en-US" altLang="zh-CN"/>
          </a:p>
        </p:txBody>
      </p:sp>
    </p:spTree>
    <p:extLst>
      <p:ext uri="{BB962C8B-B14F-4D97-AF65-F5344CB8AC3E}">
        <p14:creationId xmlns:p14="http://schemas.microsoft.com/office/powerpoint/2010/main" val="13620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038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80FB5E4-09FC-4838-B3C8-7DD8ED827ECE}" type="slidenum">
              <a:rPr lang="en-US" altLang="zh-CN"/>
              <a:pPr>
                <a:defRPr/>
              </a:pPr>
              <a:t>‹#›</a:t>
            </a:fld>
            <a:endParaRPr lang="en-US" altLang="zh-CN"/>
          </a:p>
        </p:txBody>
      </p:sp>
    </p:spTree>
    <p:extLst>
      <p:ext uri="{BB962C8B-B14F-4D97-AF65-F5344CB8AC3E}">
        <p14:creationId xmlns:p14="http://schemas.microsoft.com/office/powerpoint/2010/main" val="2683684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942F3741-605C-423E-837F-4AF762540293}" type="slidenum">
              <a:rPr lang="en-US" altLang="zh-CN"/>
              <a:pPr>
                <a:defRPr/>
              </a:pPr>
              <a:t>‹#›</a:t>
            </a:fld>
            <a:endParaRPr lang="en-US" altLang="zh-CN"/>
          </a:p>
        </p:txBody>
      </p:sp>
    </p:spTree>
    <p:extLst>
      <p:ext uri="{BB962C8B-B14F-4D97-AF65-F5344CB8AC3E}">
        <p14:creationId xmlns:p14="http://schemas.microsoft.com/office/powerpoint/2010/main" val="1988782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077AEBF-D3D0-4AF8-80C5-447781A6C93B}" type="slidenum">
              <a:rPr lang="en-US" altLang="zh-CN"/>
              <a:pPr>
                <a:defRPr/>
              </a:pPr>
              <a:t>‹#›</a:t>
            </a:fld>
            <a:endParaRPr lang="en-US" altLang="zh-CN"/>
          </a:p>
        </p:txBody>
      </p:sp>
    </p:spTree>
    <p:extLst>
      <p:ext uri="{BB962C8B-B14F-4D97-AF65-F5344CB8AC3E}">
        <p14:creationId xmlns:p14="http://schemas.microsoft.com/office/powerpoint/2010/main" val="27971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CB45085-F81C-4C56-A731-7C72819549E4}" type="slidenum">
              <a:rPr lang="en-US" altLang="zh-CN"/>
              <a:pPr>
                <a:defRPr/>
              </a:pPr>
              <a:t>‹#›</a:t>
            </a:fld>
            <a:endParaRPr lang="en-US" altLang="zh-CN"/>
          </a:p>
        </p:txBody>
      </p:sp>
    </p:spTree>
    <p:extLst>
      <p:ext uri="{BB962C8B-B14F-4D97-AF65-F5344CB8AC3E}">
        <p14:creationId xmlns:p14="http://schemas.microsoft.com/office/powerpoint/2010/main" val="1949109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44206E4-712C-46CD-B97D-EE01DEB6EC14}" type="slidenum">
              <a:rPr lang="en-US" altLang="zh-CN"/>
              <a:pPr>
                <a:defRPr/>
              </a:pPr>
              <a:t>‹#›</a:t>
            </a:fld>
            <a:endParaRPr lang="en-US" altLang="zh-CN"/>
          </a:p>
        </p:txBody>
      </p:sp>
    </p:spTree>
    <p:extLst>
      <p:ext uri="{BB962C8B-B14F-4D97-AF65-F5344CB8AC3E}">
        <p14:creationId xmlns:p14="http://schemas.microsoft.com/office/powerpoint/2010/main" val="2164263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C96EA2A-0D7B-4A9C-921B-62E88A5A5EED}" type="slidenum">
              <a:rPr lang="en-US" altLang="zh-CN"/>
              <a:pPr>
                <a:defRPr/>
              </a:pPr>
              <a:t>‹#›</a:t>
            </a:fld>
            <a:endParaRPr lang="en-US" altLang="zh-CN"/>
          </a:p>
        </p:txBody>
      </p:sp>
    </p:spTree>
    <p:extLst>
      <p:ext uri="{BB962C8B-B14F-4D97-AF65-F5344CB8AC3E}">
        <p14:creationId xmlns:p14="http://schemas.microsoft.com/office/powerpoint/2010/main" val="3472648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86774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3456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465791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01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01800"/>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1800"/>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3894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261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2404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476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7037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29734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413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58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008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874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6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735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32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00B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701800"/>
            <a:ext cx="82296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pic>
        <p:nvPicPr>
          <p:cNvPr id="1028" name="Picture 4" descr="DSC_6620"/>
          <p:cNvPicPr>
            <a:picLocks noChangeAspect="1" noChangeArrowheads="1"/>
          </p:cNvPicPr>
          <p:nvPr/>
        </p:nvPicPr>
        <p:blipFill>
          <a:blip r:embed="rId14">
            <a:extLst>
              <a:ext uri="{28A0092B-C50C-407E-A947-70E740481C1C}">
                <a14:useLocalDpi xmlns:a14="http://schemas.microsoft.com/office/drawing/2010/main" val="0"/>
              </a:ext>
            </a:extLst>
          </a:blip>
          <a:srcRect t="28311" r="1717" b="43680"/>
          <a:stretch>
            <a:fillRect/>
          </a:stretch>
        </p:blipFill>
        <p:spPr bwMode="auto">
          <a:xfrm>
            <a:off x="1588" y="-12700"/>
            <a:ext cx="914241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254000" y="188913"/>
            <a:ext cx="8720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6"/>
          <p:cNvSpPr>
            <a:spLocks noChangeArrowheads="1"/>
          </p:cNvSpPr>
          <p:nvPr/>
        </p:nvSpPr>
        <p:spPr bwMode="auto">
          <a:xfrm flipH="1" flipV="1">
            <a:off x="0" y="908050"/>
            <a:ext cx="9144000" cy="865188"/>
          </a:xfrm>
          <a:prstGeom prst="rect">
            <a:avLst/>
          </a:prstGeom>
          <a:gradFill rotWithShape="0">
            <a:gsLst>
              <a:gs pos="0">
                <a:schemeClr val="bg1">
                  <a:alpha val="0"/>
                </a:scheme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4365"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66" r:id="rId12"/>
  </p:sldLayoutIdLst>
  <p:hf hdr="0" ft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Lucida Sans" pitchFamily="34" charset="0"/>
          <a:ea typeface="黑体" charset="-122"/>
        </a:defRPr>
      </a:lvl2pPr>
      <a:lvl3pPr algn="r" rtl="0" eaLnBrk="0" fontAlgn="base" hangingPunct="0">
        <a:spcBef>
          <a:spcPct val="0"/>
        </a:spcBef>
        <a:spcAft>
          <a:spcPct val="0"/>
        </a:spcAft>
        <a:defRPr sz="3200" b="1">
          <a:solidFill>
            <a:schemeClr val="tx2"/>
          </a:solidFill>
          <a:latin typeface="Lucida Sans" pitchFamily="34" charset="0"/>
          <a:ea typeface="黑体" charset="-122"/>
        </a:defRPr>
      </a:lvl3pPr>
      <a:lvl4pPr algn="r" rtl="0" eaLnBrk="0" fontAlgn="base" hangingPunct="0">
        <a:spcBef>
          <a:spcPct val="0"/>
        </a:spcBef>
        <a:spcAft>
          <a:spcPct val="0"/>
        </a:spcAft>
        <a:defRPr sz="3200" b="1">
          <a:solidFill>
            <a:schemeClr val="tx2"/>
          </a:solidFill>
          <a:latin typeface="Lucida Sans" pitchFamily="34" charset="0"/>
          <a:ea typeface="黑体" charset="-122"/>
        </a:defRPr>
      </a:lvl4pPr>
      <a:lvl5pPr algn="r" rtl="0" eaLnBrk="0" fontAlgn="base" hangingPunct="0">
        <a:spcBef>
          <a:spcPct val="0"/>
        </a:spcBef>
        <a:spcAft>
          <a:spcPct val="0"/>
        </a:spcAft>
        <a:defRPr sz="3200" b="1">
          <a:solidFill>
            <a:schemeClr val="tx2"/>
          </a:solidFill>
          <a:latin typeface="Lucida Sans" pitchFamily="34" charset="0"/>
          <a:ea typeface="黑体" charset="-122"/>
        </a:defRPr>
      </a:lvl5pPr>
      <a:lvl6pPr marL="457200" algn="r" rtl="0" eaLnBrk="1" fontAlgn="base" hangingPunct="1">
        <a:spcBef>
          <a:spcPct val="0"/>
        </a:spcBef>
        <a:spcAft>
          <a:spcPct val="0"/>
        </a:spcAft>
        <a:defRPr sz="3200" b="1">
          <a:solidFill>
            <a:schemeClr val="tx2"/>
          </a:solidFill>
          <a:latin typeface="Arial" pitchFamily="34" charset="0"/>
          <a:ea typeface="黑体" charset="-122"/>
        </a:defRPr>
      </a:lvl6pPr>
      <a:lvl7pPr marL="914400" algn="r" rtl="0" eaLnBrk="1" fontAlgn="base" hangingPunct="1">
        <a:spcBef>
          <a:spcPct val="0"/>
        </a:spcBef>
        <a:spcAft>
          <a:spcPct val="0"/>
        </a:spcAft>
        <a:defRPr sz="3200" b="1">
          <a:solidFill>
            <a:schemeClr val="tx2"/>
          </a:solidFill>
          <a:latin typeface="Arial" pitchFamily="34" charset="0"/>
          <a:ea typeface="黑体" charset="-122"/>
        </a:defRPr>
      </a:lvl7pPr>
      <a:lvl8pPr marL="1371600" algn="r" rtl="0" eaLnBrk="1" fontAlgn="base" hangingPunct="1">
        <a:spcBef>
          <a:spcPct val="0"/>
        </a:spcBef>
        <a:spcAft>
          <a:spcPct val="0"/>
        </a:spcAft>
        <a:defRPr sz="3200" b="1">
          <a:solidFill>
            <a:schemeClr val="tx2"/>
          </a:solidFill>
          <a:latin typeface="Arial" pitchFamily="34" charset="0"/>
          <a:ea typeface="黑体" charset="-122"/>
        </a:defRPr>
      </a:lvl8pPr>
      <a:lvl9pPr marL="1828800" algn="r" rtl="0" eaLnBrk="1" fontAlgn="base" hangingPunct="1">
        <a:spcBef>
          <a:spcPct val="0"/>
        </a:spcBef>
        <a:spcAft>
          <a:spcPct val="0"/>
        </a:spcAft>
        <a:defRPr sz="3200" b="1">
          <a:solidFill>
            <a:schemeClr val="tx2"/>
          </a:solidFill>
          <a:latin typeface="Arial" pitchFamily="34" charset="0"/>
          <a:ea typeface="黑体"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00B050"/>
        </a:solidFill>
        <a:effectLst/>
      </p:bgPr>
    </p:bg>
    <p:spTree>
      <p:nvGrpSpPr>
        <p:cNvPr id="1" name=""/>
        <p:cNvGrpSpPr/>
        <p:nvPr/>
      </p:nvGrpSpPr>
      <p:grpSpPr>
        <a:xfrm>
          <a:off x="0" y="0"/>
          <a:ext cx="0" cy="0"/>
          <a:chOff x="0" y="0"/>
          <a:chExt cx="0" cy="0"/>
        </a:xfrm>
      </p:grpSpPr>
      <p:pic>
        <p:nvPicPr>
          <p:cNvPr id="2050" name="Picture 2" descr="演示文稿24"/>
          <p:cNvPicPr>
            <a:picLocks noChangeAspect="1" noChangeArrowheads="1"/>
          </p:cNvPicPr>
          <p:nvPr/>
        </p:nvPicPr>
        <p:blipFill>
          <a:blip r:embed="rId14">
            <a:extLst>
              <a:ext uri="{28A0092B-C50C-407E-A947-70E740481C1C}">
                <a14:useLocalDpi xmlns:a14="http://schemas.microsoft.com/office/drawing/2010/main" val="0"/>
              </a:ext>
            </a:extLst>
          </a:blip>
          <a:srcRect l="1479" r="1169" b="1704"/>
          <a:stretch>
            <a:fillRect/>
          </a:stretch>
        </p:blipFill>
        <p:spPr bwMode="auto">
          <a:xfrm>
            <a:off x="-9525" y="-22225"/>
            <a:ext cx="9190038"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charset="-122"/>
        </a:defRPr>
      </a:lvl2pPr>
      <a:lvl3pPr algn="ctr" rtl="0" eaLnBrk="0" fontAlgn="base" hangingPunct="0">
        <a:spcBef>
          <a:spcPct val="0"/>
        </a:spcBef>
        <a:spcAft>
          <a:spcPct val="0"/>
        </a:spcAft>
        <a:defRPr sz="4400">
          <a:solidFill>
            <a:schemeClr val="tx2"/>
          </a:solidFill>
          <a:latin typeface="Arial" pitchFamily="34" charset="0"/>
          <a:ea typeface="黑体" charset="-122"/>
        </a:defRPr>
      </a:lvl3pPr>
      <a:lvl4pPr algn="ctr" rtl="0" eaLnBrk="0" fontAlgn="base" hangingPunct="0">
        <a:spcBef>
          <a:spcPct val="0"/>
        </a:spcBef>
        <a:spcAft>
          <a:spcPct val="0"/>
        </a:spcAft>
        <a:defRPr sz="4400">
          <a:solidFill>
            <a:schemeClr val="tx2"/>
          </a:solidFill>
          <a:latin typeface="Arial" pitchFamily="34" charset="0"/>
          <a:ea typeface="黑体" charset="-122"/>
        </a:defRPr>
      </a:lvl4pPr>
      <a:lvl5pPr algn="ctr" rtl="0" eaLnBrk="0" fontAlgn="base" hangingPunct="0">
        <a:spcBef>
          <a:spcPct val="0"/>
        </a:spcBef>
        <a:spcAft>
          <a:spcPct val="0"/>
        </a:spcAft>
        <a:defRPr sz="4400">
          <a:solidFill>
            <a:schemeClr val="tx2"/>
          </a:solidFill>
          <a:latin typeface="Arial" pitchFamily="34" charset="0"/>
          <a:ea typeface="黑体" charset="-122"/>
        </a:defRPr>
      </a:lvl5pPr>
      <a:lvl6pPr marL="457200" algn="ctr" rtl="0" eaLnBrk="1" fontAlgn="base" hangingPunct="1">
        <a:spcBef>
          <a:spcPct val="0"/>
        </a:spcBef>
        <a:spcAft>
          <a:spcPct val="0"/>
        </a:spcAft>
        <a:defRPr sz="4400">
          <a:solidFill>
            <a:schemeClr val="tx2"/>
          </a:solidFill>
          <a:latin typeface="Arial" pitchFamily="34" charset="0"/>
          <a:ea typeface="黑体" charset="-122"/>
        </a:defRPr>
      </a:lvl6pPr>
      <a:lvl7pPr marL="914400" algn="ctr" rtl="0" eaLnBrk="1" fontAlgn="base" hangingPunct="1">
        <a:spcBef>
          <a:spcPct val="0"/>
        </a:spcBef>
        <a:spcAft>
          <a:spcPct val="0"/>
        </a:spcAft>
        <a:defRPr sz="4400">
          <a:solidFill>
            <a:schemeClr val="tx2"/>
          </a:solidFill>
          <a:latin typeface="Arial" pitchFamily="34" charset="0"/>
          <a:ea typeface="黑体" charset="-122"/>
        </a:defRPr>
      </a:lvl7pPr>
      <a:lvl8pPr marL="1371600" algn="ctr" rtl="0" eaLnBrk="1" fontAlgn="base" hangingPunct="1">
        <a:spcBef>
          <a:spcPct val="0"/>
        </a:spcBef>
        <a:spcAft>
          <a:spcPct val="0"/>
        </a:spcAft>
        <a:defRPr sz="4400">
          <a:solidFill>
            <a:schemeClr val="tx2"/>
          </a:solidFill>
          <a:latin typeface="Arial" pitchFamily="34" charset="0"/>
          <a:ea typeface="黑体" charset="-122"/>
        </a:defRPr>
      </a:lvl8pPr>
      <a:lvl9pPr marL="1828800" algn="ctr" rtl="0" eaLnBrk="1" fontAlgn="base" hangingPunct="1">
        <a:spcBef>
          <a:spcPct val="0"/>
        </a:spcBef>
        <a:spcAft>
          <a:spcPct val="0"/>
        </a:spcAft>
        <a:defRPr sz="4400">
          <a:solidFill>
            <a:schemeClr val="tx2"/>
          </a:solidFill>
          <a:latin typeface="Arial" pitchFamily="34" charset="0"/>
          <a:ea typeface="黑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00B05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763136F-D2A1-4D21-90AB-FCA42CB70D5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xStyles>
    <p:titleStyle>
      <a:lvl1pPr algn="ctr" rtl="0" eaLnBrk="0" fontAlgn="base" hangingPunct="0">
        <a:spcBef>
          <a:spcPct val="0"/>
        </a:spcBef>
        <a:spcAft>
          <a:spcPct val="0"/>
        </a:spcAft>
        <a:defRPr sz="4400">
          <a:solidFill>
            <a:schemeClr val="tx2"/>
          </a:solidFill>
          <a:latin typeface="+mj-lt"/>
          <a:ea typeface="SimSun" pitchFamily="2" charset="-122"/>
          <a:cs typeface="+mj-cs"/>
        </a:defRPr>
      </a:lvl1pPr>
      <a:lvl2pPr algn="ctr" rtl="0" eaLnBrk="0" fontAlgn="base" hangingPunct="0">
        <a:spcBef>
          <a:spcPct val="0"/>
        </a:spcBef>
        <a:spcAft>
          <a:spcPct val="0"/>
        </a:spcAft>
        <a:defRPr sz="4400">
          <a:solidFill>
            <a:schemeClr val="tx2"/>
          </a:solidFill>
          <a:latin typeface="Arial" pitchFamily="34" charset="0"/>
          <a:ea typeface="SimSun" pitchFamily="2" charset="-122"/>
        </a:defRPr>
      </a:lvl2pPr>
      <a:lvl3pPr algn="ctr" rtl="0" eaLnBrk="0" fontAlgn="base" hangingPunct="0">
        <a:spcBef>
          <a:spcPct val="0"/>
        </a:spcBef>
        <a:spcAft>
          <a:spcPct val="0"/>
        </a:spcAft>
        <a:defRPr sz="4400">
          <a:solidFill>
            <a:schemeClr val="tx2"/>
          </a:solidFill>
          <a:latin typeface="Arial" pitchFamily="34" charset="0"/>
          <a:ea typeface="SimSun" pitchFamily="2" charset="-122"/>
        </a:defRPr>
      </a:lvl3pPr>
      <a:lvl4pPr algn="ctr" rtl="0" eaLnBrk="0" fontAlgn="base" hangingPunct="0">
        <a:spcBef>
          <a:spcPct val="0"/>
        </a:spcBef>
        <a:spcAft>
          <a:spcPct val="0"/>
        </a:spcAft>
        <a:defRPr sz="4400">
          <a:solidFill>
            <a:schemeClr val="tx2"/>
          </a:solidFill>
          <a:latin typeface="Arial" pitchFamily="34" charset="0"/>
          <a:ea typeface="SimSun" pitchFamily="2" charset="-122"/>
        </a:defRPr>
      </a:lvl4pPr>
      <a:lvl5pPr algn="ctr" rtl="0" eaLnBrk="0" fontAlgn="base" hangingPunct="0">
        <a:spcBef>
          <a:spcPct val="0"/>
        </a:spcBef>
        <a:spcAft>
          <a:spcPct val="0"/>
        </a:spcAft>
        <a:defRPr sz="4400">
          <a:solidFill>
            <a:schemeClr val="tx2"/>
          </a:solidFill>
          <a:latin typeface="Arial" pitchFamily="34" charset="0"/>
          <a:ea typeface="SimSun"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46" name="Picture 22" descr=" ytrtyrty azr uy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 Box 8"/>
          <p:cNvSpPr txBox="1">
            <a:spLocks noChangeArrowheads="1"/>
          </p:cNvSpPr>
          <p:nvPr/>
        </p:nvSpPr>
        <p:spPr bwMode="auto">
          <a:xfrm>
            <a:off x="8035925" y="63754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a:solidFill>
                  <a:schemeClr val="bg1"/>
                </a:solidFill>
              </a:rPr>
              <a:t>Page </a:t>
            </a:r>
            <a:fld id="{94903876-18F1-4986-A56C-6A53520065E3}" type="slidenum">
              <a:rPr lang="fr-FR" altLang="en-US" b="1">
                <a:solidFill>
                  <a:schemeClr val="bg1"/>
                </a:solidFill>
              </a:rPr>
              <a:pPr/>
              <a:t>‹#›</a:t>
            </a:fld>
            <a:endParaRPr lang="fr-FR" altLang="en-US" b="1">
              <a:solidFill>
                <a:schemeClr val="bg1"/>
              </a:solidFill>
            </a:endParaRPr>
          </a:p>
        </p:txBody>
      </p:sp>
    </p:spTree>
    <p:extLst>
      <p:ext uri="{BB962C8B-B14F-4D97-AF65-F5344CB8AC3E}">
        <p14:creationId xmlns:p14="http://schemas.microsoft.com/office/powerpoint/2010/main" val="3722682957"/>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04799" y="1150818"/>
            <a:ext cx="9982200" cy="3344982"/>
          </a:xfrm>
        </p:spPr>
        <p:txBody>
          <a:bodyPr>
            <a:normAutofit fontScale="55000" lnSpcReduction="20000"/>
          </a:bodyPr>
          <a:lstStyle/>
          <a:p>
            <a:pPr eaLnBrk="1" fontAlgn="auto" hangingPunct="1">
              <a:spcAft>
                <a:spcPts val="0"/>
              </a:spcAft>
              <a:buClr>
                <a:schemeClr val="tx1">
                  <a:shade val="95000"/>
                </a:schemeClr>
              </a:buClr>
              <a:buFont typeface="Wingdings 2"/>
              <a:buNone/>
              <a:defRPr/>
            </a:pPr>
            <a:r>
              <a:rPr lang="en-US" altLang="en-US" sz="7600" b="1" dirty="0">
                <a:solidFill>
                  <a:schemeClr val="bg1"/>
                </a:solidFill>
                <a:cs typeface="Arial" charset="0"/>
              </a:rPr>
              <a:t>DPU  -  </a:t>
            </a:r>
            <a:r>
              <a:rPr lang="en-US" altLang="en-US" sz="6400" b="1" dirty="0">
                <a:solidFill>
                  <a:schemeClr val="bg1"/>
                </a:solidFill>
                <a:cs typeface="Arial" charset="0"/>
              </a:rPr>
              <a:t>Pipeline Safety </a:t>
            </a:r>
          </a:p>
          <a:p>
            <a:pPr eaLnBrk="1" fontAlgn="auto" hangingPunct="1">
              <a:spcAft>
                <a:spcPts val="0"/>
              </a:spcAft>
              <a:buClr>
                <a:schemeClr val="tx1">
                  <a:shade val="95000"/>
                </a:schemeClr>
              </a:buClr>
              <a:buFont typeface="Wingdings 2"/>
              <a:buNone/>
              <a:defRPr/>
            </a:pPr>
            <a:endParaRPr lang="en-US" altLang="en-US" sz="7000" b="1" dirty="0">
              <a:solidFill>
                <a:schemeClr val="bg1"/>
              </a:solidFill>
              <a:cs typeface="Arial" charset="0"/>
            </a:endParaRPr>
          </a:p>
          <a:p>
            <a:pPr fontAlgn="auto">
              <a:spcAft>
                <a:spcPts val="0"/>
              </a:spcAft>
              <a:buClr>
                <a:schemeClr val="tx1">
                  <a:shade val="95000"/>
                </a:schemeClr>
              </a:buClr>
              <a:defRPr/>
            </a:pPr>
            <a:r>
              <a:rPr lang="en-US" altLang="en-US" sz="8600" b="1" dirty="0">
                <a:solidFill>
                  <a:schemeClr val="bg1"/>
                </a:solidFill>
                <a:latin typeface="Cambria" panose="02040503050406030204" pitchFamily="18" charset="0"/>
                <a:ea typeface="Cambria" panose="02040503050406030204" pitchFamily="18" charset="0"/>
                <a:cs typeface="Arial" charset="0"/>
              </a:rPr>
              <a:t> </a:t>
            </a:r>
            <a:r>
              <a:rPr lang="en-US" altLang="en-US" sz="7600" b="1" dirty="0">
                <a:solidFill>
                  <a:schemeClr val="bg1"/>
                </a:solidFill>
                <a:latin typeface="Cambria" panose="02040503050406030204" pitchFamily="18" charset="0"/>
                <a:ea typeface="Cambria" panose="02040503050406030204" pitchFamily="18" charset="0"/>
                <a:cs typeface="Arial" charset="0"/>
              </a:rPr>
              <a:t>2021 Briefing</a:t>
            </a:r>
          </a:p>
          <a:p>
            <a:pPr fontAlgn="auto">
              <a:spcAft>
                <a:spcPts val="0"/>
              </a:spcAft>
              <a:buClr>
                <a:schemeClr val="tx1">
                  <a:shade val="95000"/>
                </a:schemeClr>
              </a:buClr>
              <a:defRPr/>
            </a:pPr>
            <a:endParaRPr lang="en-US" altLang="en-US" sz="8600" b="1" dirty="0">
              <a:solidFill>
                <a:schemeClr val="bg1"/>
              </a:solidFill>
              <a:latin typeface="Cambria" panose="02040503050406030204" pitchFamily="18" charset="0"/>
              <a:ea typeface="Cambria" panose="02040503050406030204" pitchFamily="18" charset="0"/>
              <a:cs typeface="Arial" charset="0"/>
            </a:endParaRPr>
          </a:p>
          <a:p>
            <a:pPr fontAlgn="auto">
              <a:spcAft>
                <a:spcPts val="0"/>
              </a:spcAft>
              <a:buClr>
                <a:schemeClr val="tx1">
                  <a:shade val="95000"/>
                </a:schemeClr>
              </a:buClr>
              <a:defRPr/>
            </a:pPr>
            <a:r>
              <a:rPr lang="en-US" altLang="en-US" sz="5900" b="1" dirty="0">
                <a:solidFill>
                  <a:schemeClr val="bg1"/>
                </a:solidFill>
              </a:rPr>
              <a:t>4/26/2022</a:t>
            </a:r>
            <a:endParaRPr lang="en-US" altLang="en-US" sz="5900" b="1" dirty="0">
              <a:solidFill>
                <a:schemeClr val="bg1"/>
              </a:solidFill>
              <a:latin typeface="Cambria" panose="02040503050406030204" pitchFamily="18" charset="0"/>
              <a:ea typeface="Cambria" panose="02040503050406030204" pitchFamily="18" charset="0"/>
              <a:cs typeface="Arial" charset="0"/>
            </a:endParaRPr>
          </a:p>
        </p:txBody>
      </p:sp>
      <p:sp>
        <p:nvSpPr>
          <p:cNvPr id="10243" name="Slide Number Placeholder 3"/>
          <p:cNvSpPr>
            <a:spLocks noGrp="1"/>
          </p:cNvSpPr>
          <p:nvPr>
            <p:ph type="sldNum" sz="quarter" idx="4294967295"/>
          </p:nvPr>
        </p:nvSpPr>
        <p:spPr>
          <a:xfrm>
            <a:off x="8382000" y="6416675"/>
            <a:ext cx="7620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icrosoft YaHei"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Microsoft YaHei"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4pPr>
            <a:lvl5pPr marL="20574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fld id="{44B87CDD-19F2-4CED-A167-655D6F527563}" type="slidenum">
              <a:rPr lang="en-US" altLang="en-US" sz="1400" smtClean="0"/>
              <a:pPr>
                <a:spcBef>
                  <a:spcPct val="0"/>
                </a:spcBef>
                <a:buFontTx/>
                <a:buNone/>
              </a:pPr>
              <a:t>1</a:t>
            </a:fld>
            <a:endParaRPr lang="en-US" altLang="en-US" sz="1400"/>
          </a:p>
        </p:txBody>
      </p:sp>
      <p:sp>
        <p:nvSpPr>
          <p:cNvPr id="10244" name="TextBox 4"/>
          <p:cNvSpPr txBox="1">
            <a:spLocks noChangeArrowheads="1"/>
          </p:cNvSpPr>
          <p:nvPr/>
        </p:nvSpPr>
        <p:spPr bwMode="auto">
          <a:xfrm>
            <a:off x="2286000" y="4572000"/>
            <a:ext cx="461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icrosoft YaHei"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Microsoft YaHei"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4pPr>
            <a:lvl5pPr marL="20574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r>
              <a:rPr lang="en-US" altLang="en-US" sz="1800" b="1" dirty="0">
                <a:solidFill>
                  <a:schemeClr val="bg1"/>
                </a:solidFill>
              </a:rPr>
              <a:t> </a:t>
            </a:r>
            <a:endParaRPr lang="en-US" altLang="en-US" b="1" dirty="0">
              <a:solidFill>
                <a:srgbClr val="FFC000"/>
              </a:solidFill>
            </a:endParaRPr>
          </a:p>
        </p:txBody>
      </p:sp>
      <p:sp>
        <p:nvSpPr>
          <p:cNvPr id="10245" name="TextBox 1"/>
          <p:cNvSpPr txBox="1">
            <a:spLocks noChangeArrowheads="1"/>
          </p:cNvSpPr>
          <p:nvPr/>
        </p:nvSpPr>
        <p:spPr bwMode="auto">
          <a:xfrm>
            <a:off x="-563880" y="4572000"/>
            <a:ext cx="970788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icrosoft YaHei"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Microsoft YaHei"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4pPr>
            <a:lvl5pPr marL="20574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9pPr>
          </a:lstStyle>
          <a:p>
            <a:pPr algn="ctr">
              <a:spcBef>
                <a:spcPct val="0"/>
              </a:spcBef>
              <a:buNone/>
            </a:pPr>
            <a:endParaRPr lang="en-US" altLang="en-US" dirty="0">
              <a:solidFill>
                <a:schemeClr val="bg1"/>
              </a:solidFill>
            </a:endParaRPr>
          </a:p>
          <a:p>
            <a:pPr algn="ctr">
              <a:spcBef>
                <a:spcPct val="0"/>
              </a:spcBef>
              <a:buFontTx/>
              <a:buNone/>
            </a:pPr>
            <a:r>
              <a:rPr lang="en-US" altLang="en-US" b="1" dirty="0">
                <a:solidFill>
                  <a:schemeClr val="bg1"/>
                </a:solidFill>
              </a:rPr>
              <a:t>Al Zadeh – Lead Pipeline Safety Engineer</a:t>
            </a:r>
          </a:p>
          <a:p>
            <a:pPr algn="ctr">
              <a:spcBef>
                <a:spcPct val="0"/>
              </a:spcBef>
              <a:buNone/>
            </a:pPr>
            <a:endParaRPr lang="en-US" altLang="en-US" sz="2800" dirty="0">
              <a:solidFill>
                <a:srgbClr val="FFC000"/>
              </a:solidFill>
            </a:endParaRPr>
          </a:p>
        </p:txBody>
      </p:sp>
    </p:spTree>
    <p:extLst>
      <p:ext uri="{BB962C8B-B14F-4D97-AF65-F5344CB8AC3E}">
        <p14:creationId xmlns:p14="http://schemas.microsoft.com/office/powerpoint/2010/main" val="99673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D3CF6-6AFF-4AD3-B51B-65B9A5AC196E}"/>
              </a:ext>
            </a:extLst>
          </p:cNvPr>
          <p:cNvSpPr>
            <a:spLocks noGrp="1"/>
          </p:cNvSpPr>
          <p:nvPr>
            <p:ph type="title"/>
          </p:nvPr>
        </p:nvSpPr>
        <p:spPr>
          <a:xfrm>
            <a:off x="152400" y="1"/>
            <a:ext cx="8839200" cy="6858000"/>
          </a:xfrm>
        </p:spPr>
        <p:txBody>
          <a:bodyPr/>
          <a:lstStyle/>
          <a:p>
            <a:r>
              <a:rPr lang="en-US" dirty="0">
                <a:solidFill>
                  <a:schemeClr val="bg1"/>
                </a:solidFill>
              </a:rPr>
              <a:t>Part 193 - Liquefied Natural Gas:</a:t>
            </a:r>
            <a:br>
              <a:rPr lang="en-US" dirty="0">
                <a:solidFill>
                  <a:schemeClr val="bg1"/>
                </a:solidFill>
              </a:rPr>
            </a:br>
            <a:r>
              <a:rPr lang="en-US" dirty="0">
                <a:solidFill>
                  <a:schemeClr val="bg1"/>
                </a:solidFill>
              </a:rPr>
              <a:t>Federal Safety Standards</a:t>
            </a:r>
            <a:br>
              <a:rPr lang="en-US"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Subpart A- General</a:t>
            </a:r>
            <a:br>
              <a:rPr lang="en-US" sz="2400" dirty="0">
                <a:solidFill>
                  <a:schemeClr val="bg1"/>
                </a:solidFill>
              </a:rPr>
            </a:br>
            <a:r>
              <a:rPr lang="en-US" sz="2400" dirty="0">
                <a:solidFill>
                  <a:schemeClr val="bg1"/>
                </a:solidFill>
              </a:rPr>
              <a:t>Subpart B- Siting Requirements</a:t>
            </a:r>
            <a:br>
              <a:rPr lang="en-US" sz="2400" dirty="0">
                <a:solidFill>
                  <a:schemeClr val="bg1"/>
                </a:solidFill>
              </a:rPr>
            </a:br>
            <a:r>
              <a:rPr lang="en-US" sz="2400" dirty="0">
                <a:solidFill>
                  <a:schemeClr val="bg1"/>
                </a:solidFill>
              </a:rPr>
              <a:t>Subpart C- Design</a:t>
            </a:r>
            <a:br>
              <a:rPr lang="en-US" sz="2400" dirty="0">
                <a:solidFill>
                  <a:schemeClr val="bg1"/>
                </a:solidFill>
              </a:rPr>
            </a:br>
            <a:r>
              <a:rPr lang="en-US" sz="2400" dirty="0">
                <a:solidFill>
                  <a:schemeClr val="bg1"/>
                </a:solidFill>
              </a:rPr>
              <a:t>Subpart D- Construction</a:t>
            </a:r>
            <a:br>
              <a:rPr lang="en-US" sz="2400" dirty="0">
                <a:solidFill>
                  <a:schemeClr val="bg1"/>
                </a:solidFill>
              </a:rPr>
            </a:br>
            <a:r>
              <a:rPr lang="en-US" sz="2400" dirty="0">
                <a:solidFill>
                  <a:schemeClr val="bg1"/>
                </a:solidFill>
              </a:rPr>
              <a:t>Subpart E- Equipment</a:t>
            </a:r>
            <a:br>
              <a:rPr lang="en-US" sz="2400" dirty="0">
                <a:solidFill>
                  <a:schemeClr val="bg1"/>
                </a:solidFill>
              </a:rPr>
            </a:br>
            <a:r>
              <a:rPr lang="en-US" sz="2400" dirty="0">
                <a:solidFill>
                  <a:schemeClr val="bg1"/>
                </a:solidFill>
              </a:rPr>
              <a:t>Subpart F- Operation</a:t>
            </a:r>
            <a:br>
              <a:rPr lang="en-US" sz="2400" dirty="0">
                <a:solidFill>
                  <a:schemeClr val="bg1"/>
                </a:solidFill>
              </a:rPr>
            </a:br>
            <a:r>
              <a:rPr lang="en-US" sz="2400" dirty="0">
                <a:solidFill>
                  <a:schemeClr val="bg1"/>
                </a:solidFill>
              </a:rPr>
              <a:t>Subpart G- Maintenance</a:t>
            </a:r>
            <a:br>
              <a:rPr lang="en-US" sz="2400" dirty="0">
                <a:solidFill>
                  <a:schemeClr val="bg1"/>
                </a:solidFill>
              </a:rPr>
            </a:br>
            <a:r>
              <a:rPr lang="en-US" sz="2400" dirty="0">
                <a:solidFill>
                  <a:schemeClr val="bg1"/>
                </a:solidFill>
              </a:rPr>
              <a:t>Subpart H- Personnel Qualification</a:t>
            </a:r>
            <a:br>
              <a:rPr lang="en-US" sz="2400" dirty="0">
                <a:solidFill>
                  <a:schemeClr val="bg1"/>
                </a:solidFill>
              </a:rPr>
            </a:br>
            <a:r>
              <a:rPr lang="en-US" sz="2400" dirty="0">
                <a:solidFill>
                  <a:schemeClr val="bg1"/>
                </a:solidFill>
              </a:rPr>
              <a:t>Subpart I- Fire Protection</a:t>
            </a:r>
            <a:br>
              <a:rPr lang="en-US" sz="2400" dirty="0">
                <a:solidFill>
                  <a:schemeClr val="bg1"/>
                </a:solidFill>
              </a:rPr>
            </a:br>
            <a:r>
              <a:rPr lang="en-US" sz="2400" dirty="0">
                <a:solidFill>
                  <a:schemeClr val="bg1"/>
                </a:solidFill>
              </a:rPr>
              <a:t>Subpart </a:t>
            </a:r>
            <a:r>
              <a:rPr lang="en-US" sz="2400">
                <a:solidFill>
                  <a:schemeClr val="bg1"/>
                </a:solidFill>
              </a:rPr>
              <a:t>J- Security</a:t>
            </a:r>
            <a:r>
              <a:rPr lang="en-US" dirty="0">
                <a:solidFill>
                  <a:schemeClr val="bg1"/>
                </a:solidFill>
              </a:rPr>
              <a:t/>
            </a:r>
            <a:br>
              <a:rPr lang="en-US" dirty="0">
                <a:solidFill>
                  <a:schemeClr val="bg1"/>
                </a:solidFill>
              </a:rPr>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86216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810A4-B225-43DE-80AB-8407AA3002ED}"/>
              </a:ext>
            </a:extLst>
          </p:cNvPr>
          <p:cNvSpPr>
            <a:spLocks noGrp="1"/>
          </p:cNvSpPr>
          <p:nvPr>
            <p:ph type="title"/>
          </p:nvPr>
        </p:nvSpPr>
        <p:spPr>
          <a:xfrm>
            <a:off x="533400" y="76200"/>
            <a:ext cx="7924800" cy="1447800"/>
          </a:xfrm>
        </p:spPr>
        <p:txBody>
          <a:bodyPr/>
          <a:lstStyle/>
          <a:p>
            <a:pPr>
              <a:spcBef>
                <a:spcPts val="0"/>
              </a:spcBef>
              <a:buClr>
                <a:srgbClr val="E36C09"/>
              </a:buClr>
              <a:defRPr/>
            </a:pPr>
            <a:r>
              <a:rPr lang="en-US" sz="3200" dirty="0">
                <a:solidFill>
                  <a:schemeClr val="bg1"/>
                </a:solidFill>
              </a:rPr>
              <a:t>New Regulations - ”Maga Rule”</a:t>
            </a:r>
            <a:r>
              <a:rPr lang="en-US" dirty="0">
                <a:solidFill>
                  <a:schemeClr val="bg1"/>
                </a:solidFill>
              </a:rPr>
              <a:t/>
            </a:r>
            <a:br>
              <a:rPr lang="en-US" dirty="0">
                <a:solidFill>
                  <a:schemeClr val="bg1"/>
                </a:solidFill>
              </a:rPr>
            </a:br>
            <a:r>
              <a:rPr kumimoji="0" lang="en-US" sz="2800" b="1" i="0" u="none" strike="noStrike" kern="1200" cap="none" spc="0" normalizeH="0" baseline="0" noProof="0" dirty="0">
                <a:ln>
                  <a:noFill/>
                </a:ln>
                <a:solidFill>
                  <a:schemeClr val="bg1"/>
                </a:solidFill>
                <a:effectLst/>
                <a:uLnTx/>
                <a:uFillTx/>
                <a:latin typeface="Calibri"/>
                <a:ea typeface="+mj-ea"/>
                <a:cs typeface="Arial" panose="020B0604020202020204" pitchFamily="34" charset="0"/>
              </a:rPr>
              <a:t>Gas Rule –  Split</a:t>
            </a:r>
            <a:r>
              <a:rPr kumimoji="0" lang="en-US" sz="2800" b="1" i="0" u="none" strike="noStrike" kern="1200" cap="none" spc="0" normalizeH="0" noProof="0" dirty="0">
                <a:ln>
                  <a:noFill/>
                </a:ln>
                <a:solidFill>
                  <a:schemeClr val="bg1"/>
                </a:solidFill>
                <a:effectLst/>
                <a:uLnTx/>
                <a:uFillTx/>
                <a:latin typeface="Calibri"/>
                <a:ea typeface="+mj-ea"/>
                <a:cs typeface="Arial" panose="020B0604020202020204" pitchFamily="34" charset="0"/>
              </a:rPr>
              <a:t> Into Three Final Rules</a:t>
            </a:r>
            <a:r>
              <a:rPr kumimoji="0" lang="en-US" sz="4400" b="1" i="0" u="none" strike="noStrike" kern="1200" cap="none" spc="0" normalizeH="0" baseline="0" noProof="0" dirty="0">
                <a:ln>
                  <a:noFill/>
                </a:ln>
                <a:solidFill>
                  <a:srgbClr val="000099"/>
                </a:solidFill>
                <a:effectLst/>
                <a:uLnTx/>
                <a:uFillTx/>
                <a:latin typeface="Calibri"/>
                <a:ea typeface="+mj-ea"/>
                <a:cs typeface="Arial" panose="020B0604020202020204" pitchFamily="34" charset="0"/>
              </a:rPr>
              <a:t/>
            </a:r>
            <a:br>
              <a:rPr kumimoji="0" lang="en-US" sz="4400" b="1" i="0" u="none" strike="noStrike" kern="1200" cap="none" spc="0" normalizeH="0" baseline="0" noProof="0" dirty="0">
                <a:ln>
                  <a:noFill/>
                </a:ln>
                <a:solidFill>
                  <a:srgbClr val="000099"/>
                </a:solidFill>
                <a:effectLst/>
                <a:uLnTx/>
                <a:uFillTx/>
                <a:latin typeface="Calibri"/>
                <a:ea typeface="+mj-ea"/>
                <a:cs typeface="Arial" panose="020B0604020202020204" pitchFamily="34" charset="0"/>
              </a:rPr>
            </a:br>
            <a:r>
              <a:rPr lang="en-US" dirty="0">
                <a:solidFill>
                  <a:schemeClr val="bg1"/>
                </a:solidFill>
              </a:rPr>
              <a:t/>
            </a:r>
            <a:br>
              <a:rPr lang="en-US" dirty="0">
                <a:solidFill>
                  <a:schemeClr val="bg1"/>
                </a:solidFill>
              </a:rPr>
            </a:br>
            <a:r>
              <a:rPr kumimoji="0" lang="en-US" sz="2600" b="1" i="0" u="none" strike="noStrike" kern="1200" cap="none" spc="0" normalizeH="0" baseline="0" noProof="0" dirty="0">
                <a:ln>
                  <a:noFill/>
                </a:ln>
                <a:solidFill>
                  <a:schemeClr val="bg1"/>
                </a:solidFill>
                <a:effectLst/>
                <a:uLnTx/>
                <a:uFillTx/>
              </a:rPr>
              <a:t>RIN</a:t>
            </a:r>
            <a:r>
              <a:rPr kumimoji="0" lang="en-US" sz="2600" b="1" i="0" u="none" strike="noStrike" kern="1200" cap="none" spc="0" normalizeH="0" noProof="0" dirty="0">
                <a:ln>
                  <a:noFill/>
                </a:ln>
                <a:solidFill>
                  <a:schemeClr val="bg1"/>
                </a:solidFill>
                <a:effectLst/>
                <a:uLnTx/>
                <a:uFillTx/>
              </a:rPr>
              <a:t> 1 – Safety of Gas Transmission Pipelines:  </a:t>
            </a:r>
            <a:br>
              <a:rPr kumimoji="0" lang="en-US" sz="2600" b="1" i="0" u="none" strike="noStrike" kern="1200" cap="none" spc="0" normalizeH="0" noProof="0" dirty="0">
                <a:ln>
                  <a:noFill/>
                </a:ln>
                <a:solidFill>
                  <a:schemeClr val="bg1"/>
                </a:solidFill>
                <a:effectLst/>
                <a:uLnTx/>
                <a:uFillTx/>
              </a:rPr>
            </a:br>
            <a:r>
              <a:rPr kumimoji="0" lang="en-US" sz="2600" b="1" i="0" u="none" strike="noStrike" kern="1200" cap="none" spc="0" normalizeH="0" noProof="0" dirty="0">
                <a:ln>
                  <a:noFill/>
                </a:ln>
                <a:solidFill>
                  <a:schemeClr val="bg1"/>
                </a:solidFill>
                <a:effectLst/>
                <a:uLnTx/>
                <a:uFillTx/>
              </a:rPr>
              <a:t/>
            </a:r>
            <a:br>
              <a:rPr kumimoji="0" lang="en-US" sz="2600" b="1" i="0" u="none" strike="noStrike" kern="1200" cap="none" spc="0" normalizeH="0" noProof="0" dirty="0">
                <a:ln>
                  <a:noFill/>
                </a:ln>
                <a:solidFill>
                  <a:schemeClr val="bg1"/>
                </a:solidFill>
                <a:effectLst/>
                <a:uLnTx/>
                <a:uFillTx/>
              </a:rPr>
            </a:br>
            <a:r>
              <a:rPr lang="en-US" sz="1600" b="1" dirty="0">
                <a:solidFill>
                  <a:schemeClr val="bg1"/>
                </a:solidFill>
              </a:rPr>
              <a:t>Published:  October 1, 2019       Effective Date:  July 1, 2020 </a:t>
            </a: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r>
              <a:rPr lang="en-US" sz="2400" b="1" dirty="0">
                <a:solidFill>
                  <a:schemeClr val="bg1"/>
                </a:solidFill>
              </a:rPr>
              <a:t>RIN 2 – </a:t>
            </a:r>
            <a:r>
              <a:rPr lang="en-US" sz="2000" b="1" dirty="0">
                <a:solidFill>
                  <a:schemeClr val="bg1"/>
                </a:solidFill>
              </a:rPr>
              <a:t>Repair Criteria, IM Improvements, Cathodic Protection, Management of Changes, and Other Related Amendments</a:t>
            </a:r>
            <a:br>
              <a:rPr lang="en-US" sz="2000" b="1" dirty="0">
                <a:solidFill>
                  <a:schemeClr val="bg1"/>
                </a:solidFill>
              </a:rPr>
            </a:br>
            <a:r>
              <a:rPr lang="en-US" sz="1800" b="1" dirty="0">
                <a:solidFill>
                  <a:schemeClr val="bg1"/>
                </a:solidFill>
              </a:rPr>
              <a:t> Final Rule under development  </a:t>
            </a:r>
            <a:r>
              <a:rPr lang="en-US" sz="2400" b="1" dirty="0">
                <a:solidFill>
                  <a:schemeClr val="bg1"/>
                </a:solidFill>
                <a:highlight>
                  <a:srgbClr val="FFFF00"/>
                </a:highlight>
              </a:rPr>
              <a:t/>
            </a:r>
            <a:br>
              <a:rPr lang="en-US" sz="2400" b="1" dirty="0">
                <a:solidFill>
                  <a:schemeClr val="bg1"/>
                </a:solidFill>
                <a:highlight>
                  <a:srgbClr val="FFFF00"/>
                </a:highlight>
              </a:rPr>
            </a:br>
            <a:r>
              <a:rPr kumimoji="0" lang="en-US" sz="1500" b="1" i="0" u="none" strike="noStrike" kern="1200" cap="none" spc="0" normalizeH="0" baseline="0" noProof="0" dirty="0">
                <a:ln>
                  <a:noFill/>
                </a:ln>
                <a:solidFill>
                  <a:schemeClr val="bg1"/>
                </a:solidFill>
                <a:effectLst/>
                <a:uLnTx/>
                <a:uFillTx/>
              </a:rPr>
              <a:t/>
            </a:r>
            <a:br>
              <a:rPr kumimoji="0" lang="en-US" sz="1500" b="1" i="0" u="none" strike="noStrike" kern="1200" cap="none" spc="0" normalizeH="0" baseline="0" noProof="0" dirty="0">
                <a:ln>
                  <a:noFill/>
                </a:ln>
                <a:solidFill>
                  <a:schemeClr val="bg1"/>
                </a:solidFill>
                <a:effectLst/>
                <a:uLnTx/>
                <a:uFillTx/>
              </a:rPr>
            </a:br>
            <a:r>
              <a:rPr kumimoji="0" lang="en-US" sz="1500" b="1" i="0" u="none" strike="noStrike" kern="1200" cap="none" spc="0" normalizeH="0" baseline="0" noProof="0" dirty="0">
                <a:ln>
                  <a:noFill/>
                </a:ln>
                <a:solidFill>
                  <a:schemeClr val="bg1"/>
                </a:solidFill>
                <a:effectLst/>
                <a:uLnTx/>
                <a:uFillTx/>
              </a:rPr>
              <a:t/>
            </a:r>
            <a:br>
              <a:rPr kumimoji="0" lang="en-US" sz="1500" b="1" i="0" u="none" strike="noStrike" kern="1200" cap="none" spc="0" normalizeH="0" baseline="0" noProof="0" dirty="0">
                <a:ln>
                  <a:noFill/>
                </a:ln>
                <a:solidFill>
                  <a:schemeClr val="bg1"/>
                </a:solidFill>
                <a:effectLst/>
                <a:uLnTx/>
                <a:uFillTx/>
              </a:rPr>
            </a:br>
            <a:r>
              <a:rPr kumimoji="0" lang="en-US" sz="2400" b="1" i="0" u="none" strike="noStrike" kern="1200" cap="none" spc="0" normalizeH="0" baseline="0" noProof="0" dirty="0">
                <a:ln>
                  <a:noFill/>
                </a:ln>
                <a:solidFill>
                  <a:schemeClr val="bg1"/>
                </a:solidFill>
                <a:effectLst/>
                <a:uLnTx/>
                <a:uFillTx/>
              </a:rPr>
              <a:t>RIN</a:t>
            </a:r>
            <a:r>
              <a:rPr kumimoji="0" lang="en-US" sz="2400" b="1" i="0" u="none" strike="noStrike" kern="1200" cap="none" spc="0" normalizeH="0" noProof="0" dirty="0">
                <a:ln>
                  <a:noFill/>
                </a:ln>
                <a:solidFill>
                  <a:schemeClr val="bg1"/>
                </a:solidFill>
                <a:effectLst/>
                <a:uLnTx/>
                <a:uFillTx/>
              </a:rPr>
              <a:t> 3 – Gas Gathering</a:t>
            </a:r>
            <a:br>
              <a:rPr kumimoji="0" lang="en-US" sz="2400" b="1" i="0" u="none" strike="noStrike" kern="1200" cap="none" spc="0" normalizeH="0" noProof="0" dirty="0">
                <a:ln>
                  <a:noFill/>
                </a:ln>
                <a:solidFill>
                  <a:schemeClr val="bg1"/>
                </a:solidFill>
                <a:effectLst/>
                <a:uLnTx/>
                <a:uFillTx/>
              </a:rPr>
            </a:br>
            <a:r>
              <a:rPr lang="en-US" sz="1600" b="1" dirty="0">
                <a:solidFill>
                  <a:schemeClr val="bg1"/>
                </a:solidFill>
              </a:rPr>
              <a:t>Published: Nov. 15, 2021     Effective Date: May 16, 2022</a:t>
            </a:r>
            <a:r>
              <a:rPr kumimoji="0" lang="en-US" sz="2400" b="1" i="0" u="none" strike="noStrike" kern="1200" cap="none" spc="0" normalizeH="0" baseline="0" noProof="0" dirty="0">
                <a:ln>
                  <a:noFill/>
                </a:ln>
                <a:solidFill>
                  <a:schemeClr val="bg1"/>
                </a:solidFill>
                <a:effectLst/>
                <a:uLnTx/>
                <a:uFillTx/>
              </a:rPr>
              <a:t/>
            </a:r>
            <a:br>
              <a:rPr kumimoji="0" lang="en-US" sz="2400" b="1" i="0" u="none" strike="noStrike" kern="1200" cap="none" spc="0" normalizeH="0" baseline="0" noProof="0" dirty="0">
                <a:ln>
                  <a:noFill/>
                </a:ln>
                <a:solidFill>
                  <a:schemeClr val="bg1"/>
                </a:solidFill>
                <a:effectLst/>
                <a:uLnTx/>
                <a:uFillTx/>
              </a:rPr>
            </a:br>
            <a:r>
              <a:rPr lang="en-US" sz="3600" dirty="0">
                <a:solidFill>
                  <a:schemeClr val="bg1"/>
                </a:solidFill>
              </a:rPr>
              <a:t/>
            </a:r>
            <a:br>
              <a:rPr lang="en-US" sz="3600" dirty="0">
                <a:solidFill>
                  <a:schemeClr val="bg1"/>
                </a:solidFill>
              </a:rPr>
            </a:br>
            <a:endParaRPr lang="en-US" sz="3600" dirty="0"/>
          </a:p>
        </p:txBody>
      </p:sp>
    </p:spTree>
    <p:extLst>
      <p:ext uri="{BB962C8B-B14F-4D97-AF65-F5344CB8AC3E}">
        <p14:creationId xmlns:p14="http://schemas.microsoft.com/office/powerpoint/2010/main" val="20697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37B69A5-BA6F-4BB5-A40A-0EC1B5725BB6}"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Content Placeholder 2"/>
          <p:cNvSpPr txBox="1">
            <a:spLocks/>
          </p:cNvSpPr>
          <p:nvPr/>
        </p:nvSpPr>
        <p:spPr>
          <a:xfrm>
            <a:off x="1044" y="228600"/>
            <a:ext cx="9295356" cy="601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E36C09"/>
              </a:buClr>
              <a:defRPr/>
            </a:pPr>
            <a:r>
              <a:rPr kumimoji="0" lang="en-US" sz="3500" b="1" i="0" u="none" strike="noStrike" kern="1200" cap="none" spc="0" normalizeH="0" baseline="0" noProof="0" dirty="0">
                <a:ln>
                  <a:noFill/>
                </a:ln>
                <a:solidFill>
                  <a:schemeClr val="bg1"/>
                </a:solidFill>
                <a:effectLst/>
                <a:uLnTx/>
                <a:uFillTx/>
              </a:rPr>
              <a:t>RIN</a:t>
            </a:r>
            <a:r>
              <a:rPr kumimoji="0" lang="en-US" sz="3500" b="1" i="0" u="none" strike="noStrike" kern="1200" cap="none" spc="0" normalizeH="0" noProof="0" dirty="0">
                <a:ln>
                  <a:noFill/>
                </a:ln>
                <a:solidFill>
                  <a:schemeClr val="bg1"/>
                </a:solidFill>
                <a:effectLst/>
                <a:uLnTx/>
                <a:uFillTx/>
              </a:rPr>
              <a:t> 1 – Safety of Gas Transmission Pipelines:  </a:t>
            </a:r>
          </a:p>
          <a:p>
            <a:pPr marL="457200" lvl="1" indent="0">
              <a:spcBef>
                <a:spcPts val="300"/>
              </a:spcBef>
              <a:spcAft>
                <a:spcPts val="300"/>
              </a:spcAft>
              <a:buClr>
                <a:srgbClr val="E36C09"/>
              </a:buClr>
              <a:buNone/>
              <a:defRPr/>
            </a:pPr>
            <a:r>
              <a:rPr lang="en-US" sz="2400" b="1" dirty="0">
                <a:solidFill>
                  <a:schemeClr val="bg1"/>
                </a:solidFill>
              </a:rPr>
              <a:t> </a:t>
            </a:r>
            <a:r>
              <a:rPr lang="en-US" sz="1800" b="1" dirty="0">
                <a:solidFill>
                  <a:schemeClr val="bg1"/>
                </a:solidFill>
              </a:rPr>
              <a:t>Published:  October 1, 2019       Effective Date:  July 1, 2020 </a:t>
            </a:r>
          </a:p>
          <a:p>
            <a:pPr marL="457200" lvl="1" indent="0">
              <a:spcBef>
                <a:spcPts val="0"/>
              </a:spcBef>
              <a:buClr>
                <a:srgbClr val="E36C09"/>
              </a:buClr>
              <a:buNone/>
              <a:defRPr/>
            </a:pPr>
            <a:endParaRPr lang="en-US" sz="2400" b="1" dirty="0">
              <a:solidFill>
                <a:schemeClr val="bg1"/>
              </a:solidFill>
            </a:endParaRPr>
          </a:p>
          <a:p>
            <a:pPr marL="857250" lvl="1" indent="-457200">
              <a:spcBef>
                <a:spcPts val="300"/>
              </a:spcBef>
              <a:spcAft>
                <a:spcPts val="300"/>
              </a:spcAft>
              <a:buClr>
                <a:srgbClr val="E36C09"/>
              </a:buClr>
              <a:buFont typeface="+mj-lt"/>
              <a:buAutoNum type="arabicPeriod"/>
              <a:defRPr/>
            </a:pPr>
            <a:r>
              <a:rPr lang="en-US" sz="2400" b="1" dirty="0">
                <a:solidFill>
                  <a:schemeClr val="bg1"/>
                </a:solidFill>
              </a:rPr>
              <a:t>MAOP Reconfirmation (§192.624) </a:t>
            </a:r>
          </a:p>
          <a:p>
            <a:pPr marL="1257300" lvl="2" indent="-457200">
              <a:spcBef>
                <a:spcPts val="300"/>
              </a:spcBef>
              <a:spcAft>
                <a:spcPts val="300"/>
              </a:spcAft>
              <a:buClr>
                <a:srgbClr val="E36C09"/>
              </a:buClr>
              <a:defRPr/>
            </a:pPr>
            <a:r>
              <a:rPr lang="en-US" b="1" dirty="0">
                <a:solidFill>
                  <a:schemeClr val="bg1"/>
                </a:solidFill>
              </a:rPr>
              <a:t>Material Verification (§192.607)</a:t>
            </a:r>
          </a:p>
          <a:p>
            <a:pPr marL="857250" lvl="1" indent="-457200">
              <a:spcBef>
                <a:spcPts val="300"/>
              </a:spcBef>
              <a:spcAft>
                <a:spcPts val="300"/>
              </a:spcAft>
              <a:buClr>
                <a:srgbClr val="E36C09"/>
              </a:buClr>
              <a:buFont typeface="+mj-lt"/>
              <a:buAutoNum type="arabicPeriod"/>
              <a:defRPr/>
            </a:pPr>
            <a:r>
              <a:rPr lang="en-US" sz="2400" b="1" dirty="0">
                <a:solidFill>
                  <a:schemeClr val="bg1"/>
                </a:solidFill>
              </a:rPr>
              <a:t>Assessments outside of HCAs (§192.710) – Initial by 2034 and reassessments every 10 years, e.g. class  3&amp;4 and &gt;30%SMYS</a:t>
            </a:r>
          </a:p>
          <a:p>
            <a:pPr>
              <a:spcBef>
                <a:spcPts val="300"/>
              </a:spcBef>
              <a:spcAft>
                <a:spcPts val="300"/>
              </a:spcAft>
              <a:buClr>
                <a:srgbClr val="E36C09"/>
              </a:buClr>
              <a:defRPr/>
            </a:pPr>
            <a:r>
              <a:rPr lang="en-US" sz="2400" b="1" dirty="0">
                <a:solidFill>
                  <a:schemeClr val="bg1"/>
                </a:solidFill>
              </a:rPr>
              <a:t> Other miscellaneous changes:</a:t>
            </a:r>
          </a:p>
          <a:p>
            <a:pPr lvl="1">
              <a:spcBef>
                <a:spcPts val="300"/>
              </a:spcBef>
              <a:spcAft>
                <a:spcPts val="300"/>
              </a:spcAft>
              <a:buClr>
                <a:srgbClr val="E36C09"/>
              </a:buClr>
              <a:defRPr/>
            </a:pPr>
            <a:r>
              <a:rPr lang="en-US" sz="2400" b="1" dirty="0">
                <a:solidFill>
                  <a:schemeClr val="bg1"/>
                </a:solidFill>
              </a:rPr>
              <a:t>Launcher/Receiver Safety</a:t>
            </a:r>
          </a:p>
          <a:p>
            <a:pPr lvl="1">
              <a:spcBef>
                <a:spcPts val="300"/>
              </a:spcBef>
              <a:spcAft>
                <a:spcPts val="300"/>
              </a:spcAft>
              <a:buClr>
                <a:srgbClr val="E36C09"/>
              </a:buClr>
              <a:defRPr/>
            </a:pPr>
            <a:r>
              <a:rPr lang="en-US" sz="2400" b="1" dirty="0">
                <a:solidFill>
                  <a:schemeClr val="bg1"/>
                </a:solidFill>
              </a:rPr>
              <a:t>MAOP Exceedance Reporting</a:t>
            </a:r>
          </a:p>
          <a:p>
            <a:pPr lvl="1">
              <a:spcBef>
                <a:spcPts val="300"/>
              </a:spcBef>
              <a:spcAft>
                <a:spcPts val="300"/>
              </a:spcAft>
              <a:buClr>
                <a:srgbClr val="E36C09"/>
              </a:buClr>
              <a:defRPr/>
            </a:pPr>
            <a:r>
              <a:rPr lang="en-US" sz="2400" b="1" dirty="0">
                <a:solidFill>
                  <a:schemeClr val="bg1"/>
                </a:solidFill>
              </a:rPr>
              <a:t>Recordkeeping</a:t>
            </a:r>
          </a:p>
          <a:p>
            <a:pPr>
              <a:spcBef>
                <a:spcPts val="0"/>
              </a:spcBef>
              <a:buClr>
                <a:srgbClr val="E36C09"/>
              </a:buClr>
              <a:defRPr/>
            </a:pPr>
            <a:endParaRPr kumimoji="0" lang="en-US" sz="2000" b="1" i="0" u="none" strike="noStrike" kern="1200" cap="none" spc="0" normalizeH="0" noProof="0" dirty="0">
              <a:ln>
                <a:noFill/>
              </a:ln>
              <a:solidFill>
                <a:schemeClr val="bg1"/>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endParaRPr>
          </a:p>
          <a:p>
            <a:pPr marL="742950" marR="0" lvl="1" indent="-34290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endParaRPr>
          </a:p>
        </p:txBody>
      </p:sp>
      <p:sp>
        <p:nvSpPr>
          <p:cNvPr id="9" name="Content Placeholder 2"/>
          <p:cNvSpPr txBox="1">
            <a:spLocks/>
          </p:cNvSpPr>
          <p:nvPr/>
        </p:nvSpPr>
        <p:spPr>
          <a:xfrm>
            <a:off x="152400" y="2438400"/>
            <a:ext cx="96012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E36C09"/>
              </a:buClr>
              <a:defRPr/>
            </a:pPr>
            <a:endParaRPr lang="en-US" sz="1500" b="1" dirty="0">
              <a:solidFill>
                <a:schemeClr val="bg1"/>
              </a:solidFill>
            </a:endParaRPr>
          </a:p>
          <a:p>
            <a:pPr marL="457200" lvl="1" indent="0">
              <a:spcBef>
                <a:spcPts val="0"/>
              </a:spcBef>
              <a:buClr>
                <a:srgbClr val="E36C09"/>
              </a:buClr>
              <a:buNone/>
              <a:defRPr/>
            </a:pPr>
            <a:r>
              <a:rPr lang="en-US" b="1" dirty="0">
                <a:solidFill>
                  <a:schemeClr val="bg1"/>
                </a:solidFill>
              </a:rPr>
              <a:t> </a:t>
            </a:r>
          </a:p>
          <a:p>
            <a:pPr marL="342900" marR="0" lvl="0" indent="-34290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endParaRPr>
          </a:p>
          <a:p>
            <a:pPr marL="742950" marR="0" lvl="1" indent="-34290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4323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825DE-552B-4D2E-A937-E72DD76C9B2C}"/>
              </a:ext>
            </a:extLst>
          </p:cNvPr>
          <p:cNvSpPr>
            <a:spLocks noGrp="1"/>
          </p:cNvSpPr>
          <p:nvPr>
            <p:ph type="title"/>
          </p:nvPr>
        </p:nvSpPr>
        <p:spPr>
          <a:xfrm>
            <a:off x="152400" y="381000"/>
            <a:ext cx="9144000" cy="5791200"/>
          </a:xfrm>
        </p:spPr>
        <p:txBody>
          <a:bodyPr/>
          <a:lstStyle/>
          <a:p>
            <a:pPr marL="457200" lvl="1" indent="-457200" algn="l">
              <a:buFont typeface="Arial" panose="020B0604020202020204" pitchFamily="34" charset="0"/>
              <a:buChar char="•"/>
            </a:pPr>
            <a:r>
              <a:rPr kumimoji="0" lang="en-US" sz="2800" b="1" i="0" u="none" strike="noStrike" kern="1200" cap="none" spc="0" normalizeH="0" baseline="0" noProof="0" dirty="0">
                <a:ln>
                  <a:noFill/>
                </a:ln>
                <a:solidFill>
                  <a:schemeClr val="bg1"/>
                </a:solidFill>
                <a:effectLst/>
                <a:uLnTx/>
                <a:uFillTx/>
              </a:rPr>
              <a:t>RIN</a:t>
            </a:r>
            <a:r>
              <a:rPr kumimoji="0" lang="en-US" sz="2800" b="1" i="0" u="none" strike="noStrike" kern="1200" cap="none" spc="0" normalizeH="0" noProof="0" dirty="0">
                <a:ln>
                  <a:noFill/>
                </a:ln>
                <a:solidFill>
                  <a:schemeClr val="bg1"/>
                </a:solidFill>
                <a:effectLst/>
                <a:uLnTx/>
                <a:uFillTx/>
              </a:rPr>
              <a:t> 3 – Gas Gathering</a:t>
            </a:r>
            <a:r>
              <a:rPr kumimoji="0" lang="en-US" sz="3200" b="1" i="0" u="none" strike="noStrike" kern="1200" cap="none" spc="0" normalizeH="0" noProof="0" dirty="0">
                <a:ln>
                  <a:noFill/>
                </a:ln>
                <a:solidFill>
                  <a:schemeClr val="bg1"/>
                </a:solidFill>
                <a:effectLst/>
                <a:uLnTx/>
                <a:uFillTx/>
              </a:rPr>
              <a:t/>
            </a:r>
            <a:br>
              <a:rPr kumimoji="0" lang="en-US" sz="3200" b="1" i="0" u="none" strike="noStrike" kern="1200" cap="none" spc="0" normalizeH="0" noProof="0" dirty="0">
                <a:ln>
                  <a:noFill/>
                </a:ln>
                <a:solidFill>
                  <a:schemeClr val="bg1"/>
                </a:solidFill>
                <a:effectLst/>
                <a:uLnTx/>
                <a:uFillTx/>
              </a:rPr>
            </a:br>
            <a:r>
              <a:rPr kumimoji="0" lang="en-US" sz="3200" b="1" i="0" u="none" strike="noStrike" kern="1200" cap="none" spc="0" normalizeH="0" noProof="0" dirty="0">
                <a:ln>
                  <a:noFill/>
                </a:ln>
                <a:solidFill>
                  <a:schemeClr val="bg1"/>
                </a:solidFill>
                <a:effectLst/>
                <a:uLnTx/>
                <a:uFillTx/>
              </a:rPr>
              <a:t>  </a:t>
            </a:r>
            <a:r>
              <a:rPr lang="en-US" sz="2400" b="1" dirty="0">
                <a:solidFill>
                  <a:schemeClr val="bg1"/>
                </a:solidFill>
              </a:rPr>
              <a:t>Published: Nov. 15, 2021     Effective Date: May 16, 2022</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a:t>
            </a:r>
            <a:r>
              <a:rPr lang="en-US" sz="2000" b="1" dirty="0">
                <a:solidFill>
                  <a:schemeClr val="bg1"/>
                </a:solidFill>
              </a:rPr>
              <a:t>Emergency Response Plan, </a:t>
            </a:r>
            <a:br>
              <a:rPr lang="en-US" sz="2000" b="1" dirty="0">
                <a:solidFill>
                  <a:schemeClr val="bg1"/>
                </a:solidFill>
              </a:rPr>
            </a:br>
            <a:r>
              <a:rPr lang="en-US" sz="2000" b="1" dirty="0">
                <a:solidFill>
                  <a:schemeClr val="bg1"/>
                </a:solidFill>
              </a:rPr>
              <a:t>	Damage Prevention Plan, </a:t>
            </a:r>
            <a:br>
              <a:rPr lang="en-US" sz="2000" b="1" dirty="0">
                <a:solidFill>
                  <a:schemeClr val="bg1"/>
                </a:solidFill>
              </a:rPr>
            </a:br>
            <a:r>
              <a:rPr lang="en-US" sz="2000" b="1" dirty="0">
                <a:solidFill>
                  <a:schemeClr val="bg1"/>
                </a:solidFill>
              </a:rPr>
              <a:t>	Public awareness,</a:t>
            </a:r>
            <a:br>
              <a:rPr lang="en-US" sz="2000" b="1" dirty="0">
                <a:solidFill>
                  <a:schemeClr val="bg1"/>
                </a:solidFill>
              </a:rPr>
            </a:br>
            <a:r>
              <a:rPr lang="en-US" sz="2000" b="1" dirty="0">
                <a:solidFill>
                  <a:schemeClr val="bg1"/>
                </a:solidFill>
              </a:rPr>
              <a:t>	MAOP requirements,</a:t>
            </a:r>
            <a:br>
              <a:rPr lang="en-US" sz="2000" b="1" dirty="0">
                <a:solidFill>
                  <a:schemeClr val="bg1"/>
                </a:solidFill>
              </a:rPr>
            </a:br>
            <a:r>
              <a:rPr lang="en-US" sz="2000" b="1" dirty="0">
                <a:solidFill>
                  <a:schemeClr val="bg1"/>
                </a:solidFill>
              </a:rPr>
              <a:t>	corrosion control, </a:t>
            </a:r>
            <a:br>
              <a:rPr lang="en-US" sz="2000" b="1" dirty="0">
                <a:solidFill>
                  <a:schemeClr val="bg1"/>
                </a:solidFill>
              </a:rPr>
            </a:br>
            <a:r>
              <a:rPr lang="en-US" sz="2000" b="1" dirty="0">
                <a:solidFill>
                  <a:schemeClr val="bg1"/>
                </a:solidFill>
              </a:rPr>
              <a:t>	leak survey requirements, </a:t>
            </a:r>
            <a:br>
              <a:rPr lang="en-US" sz="2000" b="1" dirty="0">
                <a:solidFill>
                  <a:schemeClr val="bg1"/>
                </a:solidFill>
              </a:rPr>
            </a:br>
            <a:r>
              <a:rPr lang="en-US" sz="2000" b="1" dirty="0">
                <a:solidFill>
                  <a:schemeClr val="bg1"/>
                </a:solidFill>
              </a:rPr>
              <a:t>	Incident reporting, and </a:t>
            </a:r>
            <a:br>
              <a:rPr lang="en-US" sz="2000" b="1" dirty="0">
                <a:solidFill>
                  <a:schemeClr val="bg1"/>
                </a:solidFill>
              </a:rPr>
            </a:br>
            <a:r>
              <a:rPr lang="en-US" sz="2000" b="1" dirty="0">
                <a:solidFill>
                  <a:schemeClr val="bg1"/>
                </a:solidFill>
              </a:rPr>
              <a:t>	line marker.</a:t>
            </a:r>
            <a:br>
              <a:rPr lang="en-US" sz="2000" b="1" dirty="0">
                <a:solidFill>
                  <a:schemeClr val="bg1"/>
                </a:solidFill>
              </a:rPr>
            </a:br>
            <a:r>
              <a:rPr lang="en-US" sz="2000" b="1" dirty="0">
                <a:solidFill>
                  <a:schemeClr val="bg1"/>
                </a:solidFill>
              </a:rPr>
              <a:t/>
            </a:r>
            <a:br>
              <a:rPr lang="en-US" sz="2000" b="1" dirty="0">
                <a:solidFill>
                  <a:schemeClr val="bg1"/>
                </a:solidFill>
              </a:rPr>
            </a:br>
            <a:r>
              <a:rPr kumimoji="0" lang="en-US" sz="2000" b="1" i="0" u="none" strike="noStrike" kern="1200" cap="none" spc="0" normalizeH="0" baseline="0" noProof="0" dirty="0">
                <a:ln>
                  <a:noFill/>
                </a:ln>
                <a:solidFill>
                  <a:schemeClr val="bg1"/>
                </a:solidFill>
                <a:effectLst/>
                <a:uLnTx/>
                <a:uFillTx/>
              </a:rPr>
              <a:t/>
            </a:r>
            <a:br>
              <a:rPr kumimoji="0" lang="en-US" sz="2000" b="1" i="0" u="none" strike="noStrike" kern="1200" cap="none" spc="0" normalizeH="0" baseline="0" noProof="0" dirty="0">
                <a:ln>
                  <a:noFill/>
                </a:ln>
                <a:solidFill>
                  <a:schemeClr val="bg1"/>
                </a:solidFill>
                <a:effectLst/>
                <a:uLnTx/>
                <a:uFillTx/>
              </a:rPr>
            </a:br>
            <a:endParaRPr lang="en-US" sz="2000" dirty="0"/>
          </a:p>
        </p:txBody>
      </p:sp>
    </p:spTree>
    <p:extLst>
      <p:ext uri="{BB962C8B-B14F-4D97-AF65-F5344CB8AC3E}">
        <p14:creationId xmlns:p14="http://schemas.microsoft.com/office/powerpoint/2010/main" val="260514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17CB9-8975-4D44-8C32-28A1CF77A094}"/>
              </a:ext>
            </a:extLst>
          </p:cNvPr>
          <p:cNvSpPr>
            <a:spLocks noGrp="1"/>
          </p:cNvSpPr>
          <p:nvPr>
            <p:ph type="title"/>
          </p:nvPr>
        </p:nvSpPr>
        <p:spPr>
          <a:xfrm>
            <a:off x="-152400" y="609600"/>
            <a:ext cx="9296400" cy="3886199"/>
          </a:xfrm>
        </p:spPr>
        <p:txBody>
          <a:bodyPr/>
          <a:lstStyle/>
          <a:p>
            <a:r>
              <a:rPr kumimoji="0" lang="en-US" sz="3200" b="1" i="0" u="none" strike="noStrike" kern="1200" cap="none" spc="0" normalizeH="0" baseline="0" noProof="0" dirty="0">
                <a:ln>
                  <a:noFill/>
                </a:ln>
                <a:solidFill>
                  <a:schemeClr val="bg1"/>
                </a:solidFill>
                <a:effectLst/>
                <a:uLnTx/>
                <a:uFillTx/>
              </a:rPr>
              <a:t>RIN</a:t>
            </a:r>
            <a:r>
              <a:rPr kumimoji="0" lang="en-US" sz="3200" b="1" i="0" u="none" strike="noStrike" kern="1200" cap="none" spc="0" normalizeH="0" noProof="0" dirty="0">
                <a:ln>
                  <a:noFill/>
                </a:ln>
                <a:solidFill>
                  <a:schemeClr val="bg1"/>
                </a:solidFill>
                <a:effectLst/>
                <a:uLnTx/>
                <a:uFillTx/>
              </a:rPr>
              <a:t> 2137-AF06 – </a:t>
            </a:r>
            <a:r>
              <a:rPr lang="en-US" sz="3200" b="1" dirty="0">
                <a:solidFill>
                  <a:schemeClr val="bg1"/>
                </a:solidFill>
              </a:rPr>
              <a:t>Valve Installation and Min Rupture Detection</a:t>
            </a:r>
            <a:br>
              <a:rPr lang="en-US" sz="3200" b="1" dirty="0">
                <a:solidFill>
                  <a:schemeClr val="bg1"/>
                </a:solidFill>
              </a:rPr>
            </a:br>
            <a:r>
              <a:rPr kumimoji="0" lang="en-US" sz="2800" b="1" i="0" u="none" strike="noStrike" kern="1200" cap="none" spc="0" normalizeH="0" noProof="0" dirty="0">
                <a:ln>
                  <a:noFill/>
                </a:ln>
                <a:solidFill>
                  <a:schemeClr val="bg1"/>
                </a:solidFill>
                <a:effectLst/>
                <a:uLnTx/>
                <a:uFillTx/>
              </a:rPr>
              <a:t>  </a:t>
            </a:r>
            <a:r>
              <a:rPr lang="en-US" sz="1800" b="1" dirty="0">
                <a:solidFill>
                  <a:schemeClr val="bg1"/>
                </a:solidFill>
              </a:rPr>
              <a:t>Published: April 8, 2022   Effective Date: Oct. 5, 2022 </a:t>
            </a: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Applies to : Gas,  Liquid and Type A gathering &gt;6”</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 New Construction or replacement of 2 miles in any 5 miles contiguous pipelines </a:t>
            </a:r>
            <a:br>
              <a:rPr lang="en-US" sz="2400" b="1"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189525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457200" y="274638"/>
            <a:ext cx="8229600" cy="944562"/>
          </a:xfrm>
        </p:spPr>
        <p:txBody>
          <a:bodyPr/>
          <a:lstStyle/>
          <a:p>
            <a:pPr eaLnBrk="1" hangingPunct="1"/>
            <a:r>
              <a:rPr lang="en-US" altLang="en-US" sz="3600" b="1" dirty="0">
                <a:solidFill>
                  <a:schemeClr val="bg1"/>
                </a:solidFill>
                <a:cs typeface="Arial" panose="020B0604020202020204" pitchFamily="34" charset="0"/>
              </a:rPr>
              <a:t>Regulated Pipeline Operators Types  </a:t>
            </a:r>
          </a:p>
        </p:txBody>
      </p:sp>
      <p:sp>
        <p:nvSpPr>
          <p:cNvPr id="6147" name="Rectangle 3"/>
          <p:cNvSpPr>
            <a:spLocks noGrp="1" noChangeArrowheads="1"/>
          </p:cNvSpPr>
          <p:nvPr>
            <p:ph idx="1"/>
          </p:nvPr>
        </p:nvSpPr>
        <p:spPr>
          <a:xfrm>
            <a:off x="0" y="1364456"/>
            <a:ext cx="8991600" cy="4906962"/>
          </a:xfrm>
        </p:spPr>
        <p:txBody>
          <a:bodyPr>
            <a:normAutofit/>
          </a:bodyPr>
          <a:lstStyle/>
          <a:p>
            <a:pPr marL="585216" lvl="1" indent="0" eaLnBrk="1" fontAlgn="auto" hangingPunct="1">
              <a:spcAft>
                <a:spcPts val="0"/>
              </a:spcAft>
              <a:buNone/>
              <a:defRPr/>
            </a:pPr>
            <a:r>
              <a:rPr lang="en-US" altLang="en-US" dirty="0">
                <a:solidFill>
                  <a:schemeClr val="bg1"/>
                </a:solidFill>
                <a:cs typeface="Arial" pitchFamily="34" charset="0"/>
              </a:rPr>
              <a:t>Local Distribution Company         	1</a:t>
            </a:r>
          </a:p>
          <a:p>
            <a:pPr marL="585216" lvl="1" indent="0" eaLnBrk="1" fontAlgn="auto" hangingPunct="1">
              <a:spcAft>
                <a:spcPts val="0"/>
              </a:spcAft>
              <a:buNone/>
              <a:defRPr/>
            </a:pPr>
            <a:r>
              <a:rPr lang="en-US" altLang="en-US" dirty="0">
                <a:solidFill>
                  <a:schemeClr val="bg1"/>
                </a:solidFill>
                <a:cs typeface="Arial" pitchFamily="34" charset="0"/>
              </a:rPr>
              <a:t>Intrastate Transmission			6 </a:t>
            </a:r>
          </a:p>
          <a:p>
            <a:pPr marL="585216" lvl="1" indent="0" eaLnBrk="1" fontAlgn="auto" hangingPunct="1">
              <a:spcAft>
                <a:spcPts val="0"/>
              </a:spcAft>
              <a:buNone/>
              <a:defRPr/>
            </a:pPr>
            <a:r>
              <a:rPr lang="en-US" altLang="en-US" dirty="0">
                <a:solidFill>
                  <a:schemeClr val="bg1"/>
                </a:solidFill>
                <a:cs typeface="Arial" pitchFamily="34" charset="0"/>
              </a:rPr>
              <a:t>Municipalities					5</a:t>
            </a:r>
          </a:p>
          <a:p>
            <a:pPr marL="585216" lvl="1" indent="0" fontAlgn="auto">
              <a:spcAft>
                <a:spcPts val="0"/>
              </a:spcAft>
              <a:buNone/>
              <a:defRPr/>
            </a:pPr>
            <a:r>
              <a:rPr lang="en-US" altLang="en-US" dirty="0">
                <a:solidFill>
                  <a:schemeClr val="bg1"/>
                </a:solidFill>
                <a:cs typeface="Arial" pitchFamily="34" charset="0"/>
              </a:rPr>
              <a:t>LP operators				         1</a:t>
            </a:r>
          </a:p>
          <a:p>
            <a:pPr marL="585216" lvl="1" indent="0" fontAlgn="auto">
              <a:spcAft>
                <a:spcPts val="0"/>
              </a:spcAft>
              <a:buNone/>
              <a:defRPr/>
            </a:pPr>
            <a:r>
              <a:rPr lang="en-US" altLang="en-US" dirty="0">
                <a:solidFill>
                  <a:schemeClr val="bg1"/>
                </a:solidFill>
                <a:cs typeface="Arial" pitchFamily="34" charset="0"/>
              </a:rPr>
              <a:t>Gathering 					3 </a:t>
            </a:r>
          </a:p>
          <a:p>
            <a:pPr marL="585216" lvl="1" indent="0" eaLnBrk="1" fontAlgn="auto" hangingPunct="1">
              <a:spcAft>
                <a:spcPts val="0"/>
              </a:spcAft>
              <a:buNone/>
              <a:defRPr/>
            </a:pPr>
            <a:r>
              <a:rPr lang="en-US" altLang="en-US" dirty="0">
                <a:solidFill>
                  <a:schemeClr val="bg1"/>
                </a:solidFill>
                <a:cs typeface="Arial" pitchFamily="34" charset="0"/>
              </a:rPr>
              <a:t>Master Meter operators			51</a:t>
            </a:r>
          </a:p>
          <a:p>
            <a:pPr marL="905256" lvl="2" indent="0" eaLnBrk="1" fontAlgn="auto" hangingPunct="1">
              <a:spcAft>
                <a:spcPts val="0"/>
              </a:spcAft>
              <a:buNone/>
              <a:defRPr/>
            </a:pPr>
            <a:endParaRPr lang="en-US" altLang="en-US" sz="2800" dirty="0">
              <a:solidFill>
                <a:schemeClr val="bg1"/>
              </a:solidFill>
              <a:cs typeface="Arial" pitchFamily="34" charset="0"/>
            </a:endParaRPr>
          </a:p>
          <a:p>
            <a:pPr marL="905256" lvl="2" indent="0" eaLnBrk="1" fontAlgn="auto" hangingPunct="1">
              <a:spcAft>
                <a:spcPts val="0"/>
              </a:spcAft>
              <a:buNone/>
              <a:defRPr/>
            </a:pPr>
            <a:r>
              <a:rPr lang="en-US" altLang="en-US" sz="2800" dirty="0">
                <a:solidFill>
                  <a:schemeClr val="bg1"/>
                </a:solidFill>
                <a:cs typeface="Arial" pitchFamily="34" charset="0"/>
              </a:rPr>
              <a:t>Total regulated operators		67</a:t>
            </a:r>
          </a:p>
          <a:p>
            <a:pPr marL="914400" lvl="2" indent="0" eaLnBrk="1" fontAlgn="auto" hangingPunct="1">
              <a:spcAft>
                <a:spcPts val="0"/>
              </a:spcAft>
              <a:buFontTx/>
              <a:buNone/>
              <a:defRPr/>
            </a:pPr>
            <a:r>
              <a:rPr lang="en-US" altLang="en-US" sz="2800" dirty="0">
                <a:solidFill>
                  <a:schemeClr val="bg1"/>
                </a:solidFill>
              </a:rPr>
              <a:t>                                             </a:t>
            </a:r>
          </a:p>
        </p:txBody>
      </p:sp>
      <p:sp>
        <p:nvSpPr>
          <p:cNvPr id="16388" name="Slide Number Placeholder 3"/>
          <p:cNvSpPr>
            <a:spLocks noGrp="1"/>
          </p:cNvSpPr>
          <p:nvPr>
            <p:ph type="sldNum" sz="quarter" idx="4294967295"/>
          </p:nvPr>
        </p:nvSpPr>
        <p:spPr bwMode="auto">
          <a:xfrm>
            <a:off x="8382000" y="6416675"/>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黑体" charset="-122"/>
              </a:defRPr>
            </a:lvl1pPr>
            <a:lvl2pPr marL="742950" indent="-285750">
              <a:spcBef>
                <a:spcPct val="20000"/>
              </a:spcBef>
              <a:buChar char="–"/>
              <a:defRPr sz="2800">
                <a:solidFill>
                  <a:schemeClr val="tx1"/>
                </a:solidFill>
                <a:latin typeface="Arial" panose="020B0604020202020204" pitchFamily="34" charset="0"/>
                <a:ea typeface="黑体" charset="-122"/>
              </a:defRPr>
            </a:lvl2pPr>
            <a:lvl3pPr marL="1143000" indent="-228600">
              <a:spcBef>
                <a:spcPct val="20000"/>
              </a:spcBef>
              <a:buChar char="•"/>
              <a:defRPr sz="2400">
                <a:solidFill>
                  <a:schemeClr val="tx1"/>
                </a:solidFill>
                <a:latin typeface="Arial" panose="020B0604020202020204" pitchFamily="34" charset="0"/>
                <a:ea typeface="黑体" charset="-122"/>
              </a:defRPr>
            </a:lvl3pPr>
            <a:lvl4pPr marL="1600200" indent="-228600">
              <a:spcBef>
                <a:spcPct val="20000"/>
              </a:spcBef>
              <a:buChar char="–"/>
              <a:defRPr sz="2000">
                <a:solidFill>
                  <a:schemeClr val="tx1"/>
                </a:solidFill>
                <a:latin typeface="Arial" panose="020B0604020202020204" pitchFamily="34" charset="0"/>
                <a:ea typeface="黑体" charset="-122"/>
              </a:defRPr>
            </a:lvl4pPr>
            <a:lvl5pPr marL="2057400" indent="-228600">
              <a:spcBef>
                <a:spcPct val="20000"/>
              </a:spcBef>
              <a:buChar char="»"/>
              <a:defRPr sz="2000">
                <a:solidFill>
                  <a:schemeClr val="tx1"/>
                </a:solidFill>
                <a:latin typeface="Arial" panose="020B0604020202020204" pitchFamily="34" charset="0"/>
                <a:ea typeface="黑体"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9pPr>
          </a:lstStyle>
          <a:p>
            <a:pPr>
              <a:spcBef>
                <a:spcPct val="0"/>
              </a:spcBef>
              <a:buFontTx/>
              <a:buNone/>
            </a:pPr>
            <a:fld id="{C922A871-E5C1-4C8C-94E8-78C7AE663A76}" type="slidenum">
              <a:rPr lang="en-US" altLang="en-US" sz="1800"/>
              <a:pPr>
                <a:spcBef>
                  <a:spcPct val="0"/>
                </a:spcBef>
                <a:buFontTx/>
                <a:buNone/>
              </a:pPr>
              <a:t>15</a:t>
            </a:fld>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228600" y="395287"/>
            <a:ext cx="9753600" cy="1311275"/>
          </a:xfrm>
        </p:spPr>
        <p:txBody>
          <a:bodyPr/>
          <a:lstStyle/>
          <a:p>
            <a:pPr eaLnBrk="1" hangingPunct="1"/>
            <a:r>
              <a:rPr lang="en-US" altLang="en-US" sz="3600" b="1" dirty="0">
                <a:solidFill>
                  <a:schemeClr val="bg1"/>
                </a:solidFill>
                <a:cs typeface="Arial" panose="020B0604020202020204" pitchFamily="34" charset="0"/>
              </a:rPr>
              <a:t>Regulated  Intrastate Pipelines</a:t>
            </a:r>
          </a:p>
        </p:txBody>
      </p:sp>
      <p:sp>
        <p:nvSpPr>
          <p:cNvPr id="12291" name="Rectangle 3"/>
          <p:cNvSpPr>
            <a:spLocks noGrp="1" noChangeArrowheads="1"/>
          </p:cNvSpPr>
          <p:nvPr>
            <p:ph idx="1"/>
          </p:nvPr>
        </p:nvSpPr>
        <p:spPr>
          <a:xfrm>
            <a:off x="209550" y="1371600"/>
            <a:ext cx="8724900" cy="4724400"/>
          </a:xfrm>
        </p:spPr>
        <p:txBody>
          <a:bodyPr/>
          <a:lstStyle/>
          <a:p>
            <a:pPr eaLnBrk="1" hangingPunct="1"/>
            <a:r>
              <a:rPr lang="en-US" altLang="en-US" sz="2400" dirty="0">
                <a:solidFill>
                  <a:schemeClr val="accent3"/>
                </a:solidFill>
                <a:cs typeface="Arial" panose="020B0604020202020204" pitchFamily="34" charset="0"/>
              </a:rPr>
              <a:t>Intrastate Gas:</a:t>
            </a:r>
          </a:p>
          <a:p>
            <a:pPr lvl="1" eaLnBrk="1" hangingPunct="1"/>
            <a:r>
              <a:rPr lang="en-US" altLang="en-US" sz="2400" dirty="0">
                <a:solidFill>
                  <a:schemeClr val="accent3"/>
                </a:solidFill>
                <a:cs typeface="Arial" panose="020B0604020202020204" pitchFamily="34" charset="0"/>
              </a:rPr>
              <a:t>Transmission mileage:	797.343 Miles  (50%)</a:t>
            </a:r>
          </a:p>
          <a:p>
            <a:pPr lvl="1" eaLnBrk="1" hangingPunct="1"/>
            <a:r>
              <a:rPr lang="en-US" altLang="en-US" sz="2400" dirty="0">
                <a:solidFill>
                  <a:schemeClr val="accent3"/>
                </a:solidFill>
                <a:cs typeface="Arial" panose="020B0604020202020204" pitchFamily="34" charset="0"/>
              </a:rPr>
              <a:t> HCA :				154.508 Miles (43%)</a:t>
            </a:r>
          </a:p>
          <a:p>
            <a:pPr marL="457200" lvl="1" indent="0" eaLnBrk="1" hangingPunct="1">
              <a:buNone/>
            </a:pPr>
            <a:r>
              <a:rPr lang="en-US" altLang="en-US" sz="2400" dirty="0">
                <a:solidFill>
                  <a:schemeClr val="accent3"/>
                </a:solidFill>
                <a:cs typeface="Arial" panose="020B0604020202020204" pitchFamily="34" charset="0"/>
              </a:rPr>
              <a:t>                					                      </a:t>
            </a:r>
          </a:p>
          <a:p>
            <a:pPr lvl="1"/>
            <a:r>
              <a:rPr lang="en-US" altLang="en-US" sz="2400" dirty="0">
                <a:solidFill>
                  <a:schemeClr val="accent3"/>
                </a:solidFill>
                <a:cs typeface="Arial" panose="020B0604020202020204" pitchFamily="34" charset="0"/>
              </a:rPr>
              <a:t>Distribution mileage:		19,719.935 Miles                          		Steel mains:		   3872.401 (19.6%) 		 	Services on Steel:	     133,481 (13.6%)  </a:t>
            </a:r>
          </a:p>
          <a:p>
            <a:pPr marL="457200" lvl="1" indent="0">
              <a:buNone/>
            </a:pPr>
            <a:r>
              <a:rPr lang="en-US" altLang="en-US" sz="2400" dirty="0">
                <a:solidFill>
                  <a:schemeClr val="accent3"/>
                </a:solidFill>
                <a:cs typeface="Arial" panose="020B0604020202020204" pitchFamily="34" charset="0"/>
              </a:rPr>
              <a:t>      </a:t>
            </a:r>
          </a:p>
          <a:p>
            <a:pPr lvl="1" eaLnBrk="1" hangingPunct="1"/>
            <a:r>
              <a:rPr lang="en-US" altLang="en-US" sz="2400" dirty="0">
                <a:solidFill>
                  <a:schemeClr val="accent3"/>
                </a:solidFill>
                <a:cs typeface="Arial" panose="020B0604020202020204" pitchFamily="34" charset="0"/>
              </a:rPr>
              <a:t>Total Number of services:	  983,938              		Municipals:			       4,991 (0.5%)</a:t>
            </a:r>
          </a:p>
          <a:p>
            <a:pPr marL="457200" lvl="1" indent="0" eaLnBrk="1" hangingPunct="1">
              <a:buNone/>
            </a:pPr>
            <a:endParaRPr lang="en-US" altLang="en-US" dirty="0">
              <a:solidFill>
                <a:schemeClr val="accent3"/>
              </a:solidFill>
              <a:cs typeface="Arial" panose="020B0604020202020204" pitchFamily="34" charset="0"/>
            </a:endParaRPr>
          </a:p>
          <a:p>
            <a:pPr eaLnBrk="1" hangingPunct="1">
              <a:buFontTx/>
              <a:buNone/>
            </a:pPr>
            <a:endParaRPr lang="en-US" altLang="en-US" dirty="0">
              <a:solidFill>
                <a:srgbClr val="FFFF00"/>
              </a:solidFill>
              <a:cs typeface="Arial" panose="020B0604020202020204" pitchFamily="34" charset="0"/>
            </a:endParaRPr>
          </a:p>
        </p:txBody>
      </p:sp>
      <p:sp>
        <p:nvSpPr>
          <p:cNvPr id="12292" name="Slide Number Placeholder 3"/>
          <p:cNvSpPr>
            <a:spLocks noGrp="1"/>
          </p:cNvSpPr>
          <p:nvPr>
            <p:ph type="sldNum" sz="quarter" idx="4294967295"/>
          </p:nvPr>
        </p:nvSpPr>
        <p:spPr bwMode="auto">
          <a:xfrm>
            <a:off x="8382000" y="6416675"/>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黑体" charset="-122"/>
              </a:defRPr>
            </a:lvl1pPr>
            <a:lvl2pPr marL="742950" indent="-285750">
              <a:spcBef>
                <a:spcPct val="20000"/>
              </a:spcBef>
              <a:buChar char="–"/>
              <a:defRPr sz="2800">
                <a:solidFill>
                  <a:schemeClr val="tx1"/>
                </a:solidFill>
                <a:latin typeface="Arial" panose="020B0604020202020204" pitchFamily="34" charset="0"/>
                <a:ea typeface="黑体" charset="-122"/>
              </a:defRPr>
            </a:lvl2pPr>
            <a:lvl3pPr marL="1143000" indent="-228600">
              <a:spcBef>
                <a:spcPct val="20000"/>
              </a:spcBef>
              <a:buChar char="•"/>
              <a:defRPr sz="2400">
                <a:solidFill>
                  <a:schemeClr val="tx1"/>
                </a:solidFill>
                <a:latin typeface="Arial" panose="020B0604020202020204" pitchFamily="34" charset="0"/>
                <a:ea typeface="黑体" charset="-122"/>
              </a:defRPr>
            </a:lvl3pPr>
            <a:lvl4pPr marL="1600200" indent="-228600">
              <a:spcBef>
                <a:spcPct val="20000"/>
              </a:spcBef>
              <a:buChar char="–"/>
              <a:defRPr sz="2000">
                <a:solidFill>
                  <a:schemeClr val="tx1"/>
                </a:solidFill>
                <a:latin typeface="Arial" panose="020B0604020202020204" pitchFamily="34" charset="0"/>
                <a:ea typeface="黑体" charset="-122"/>
              </a:defRPr>
            </a:lvl4pPr>
            <a:lvl5pPr marL="2057400" indent="-228600">
              <a:spcBef>
                <a:spcPct val="20000"/>
              </a:spcBef>
              <a:buChar char="»"/>
              <a:defRPr sz="2000">
                <a:solidFill>
                  <a:schemeClr val="tx1"/>
                </a:solidFill>
                <a:latin typeface="Arial" panose="020B0604020202020204" pitchFamily="34" charset="0"/>
                <a:ea typeface="黑体"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9pPr>
          </a:lstStyle>
          <a:p>
            <a:pPr>
              <a:spcBef>
                <a:spcPct val="0"/>
              </a:spcBef>
              <a:buFontTx/>
              <a:buNone/>
            </a:pPr>
            <a:fld id="{9AB11A2D-3590-4E0B-B456-6EB52251670A}" type="slidenum">
              <a:rPr lang="en-US" altLang="en-US" sz="1800"/>
              <a:pPr>
                <a:spcBef>
                  <a:spcPct val="0"/>
                </a:spcBef>
                <a:buFontTx/>
                <a:buNone/>
              </a:pPr>
              <a:t>16</a:t>
            </a:fld>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202"/>
            <a:ext cx="7886700" cy="625475"/>
          </a:xfrm>
        </p:spPr>
        <p:txBody>
          <a:bodyPr/>
          <a:lstStyle/>
          <a:p>
            <a:r>
              <a:rPr lang="en-US" sz="3600" b="1" dirty="0">
                <a:solidFill>
                  <a:schemeClr val="accent3"/>
                </a:solidFill>
              </a:rPr>
              <a:t>2021 UTPS’ Activities &amp; Accomplishments</a:t>
            </a:r>
            <a:br>
              <a:rPr lang="en-US" sz="3600" b="1" dirty="0">
                <a:solidFill>
                  <a:schemeClr val="accent3"/>
                </a:solidFill>
              </a:rPr>
            </a:br>
            <a:endParaRPr lang="en-US" sz="3600" b="1" dirty="0">
              <a:solidFill>
                <a:schemeClr val="accent3"/>
              </a:solidFill>
            </a:endParaRPr>
          </a:p>
        </p:txBody>
      </p:sp>
      <p:sp>
        <p:nvSpPr>
          <p:cNvPr id="4" name="Content Placeholder 3"/>
          <p:cNvSpPr>
            <a:spLocks noGrp="1"/>
          </p:cNvSpPr>
          <p:nvPr>
            <p:ph sz="half" idx="2"/>
          </p:nvPr>
        </p:nvSpPr>
        <p:spPr>
          <a:xfrm>
            <a:off x="457200" y="1828800"/>
            <a:ext cx="8817429" cy="4114800"/>
          </a:xfrm>
        </p:spPr>
        <p:txBody>
          <a:bodyPr/>
          <a:lstStyle/>
          <a:p>
            <a:r>
              <a:rPr lang="en-US" sz="2800" dirty="0">
                <a:solidFill>
                  <a:schemeClr val="accent3"/>
                </a:solidFill>
              </a:rPr>
              <a:t>Inspected 100% of all operators except Master Meters which  inspected at 20% each year </a:t>
            </a:r>
          </a:p>
          <a:p>
            <a:r>
              <a:rPr lang="en-US" sz="2800" dirty="0">
                <a:solidFill>
                  <a:schemeClr val="accent3"/>
                </a:solidFill>
              </a:rPr>
              <a:t>Conducted 32 inspections</a:t>
            </a:r>
          </a:p>
          <a:p>
            <a:r>
              <a:rPr lang="en-US" sz="2800" dirty="0">
                <a:solidFill>
                  <a:schemeClr val="accent3"/>
                </a:solidFill>
              </a:rPr>
              <a:t>264 days of field inspection</a:t>
            </a:r>
          </a:p>
          <a:p>
            <a:r>
              <a:rPr lang="en-US" sz="2800" dirty="0">
                <a:solidFill>
                  <a:schemeClr val="accent3"/>
                </a:solidFill>
              </a:rPr>
              <a:t>No reportable  Incidents</a:t>
            </a:r>
          </a:p>
          <a:p>
            <a:endParaRPr lang="en-US" sz="2800" dirty="0">
              <a:solidFill>
                <a:schemeClr val="accent3"/>
              </a:solidFill>
            </a:endParaRPr>
          </a:p>
          <a:p>
            <a:endParaRPr lang="en-US" sz="2800" dirty="0">
              <a:solidFill>
                <a:schemeClr val="accent3"/>
              </a:solidFill>
            </a:endParaRPr>
          </a:p>
          <a:p>
            <a:endParaRPr lang="en-US" sz="2800" dirty="0">
              <a:solidFill>
                <a:schemeClr val="accent3"/>
              </a:solidFill>
            </a:endParaRPr>
          </a:p>
          <a:p>
            <a:endParaRPr lang="en-US" sz="2800" dirty="0">
              <a:solidFill>
                <a:schemeClr val="accent3"/>
              </a:solidFill>
            </a:endParaRPr>
          </a:p>
        </p:txBody>
      </p:sp>
    </p:spTree>
    <p:extLst>
      <p:ext uri="{BB962C8B-B14F-4D97-AF65-F5344CB8AC3E}">
        <p14:creationId xmlns:p14="http://schemas.microsoft.com/office/powerpoint/2010/main" val="299932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058150" cy="4816475"/>
          </a:xfrm>
        </p:spPr>
        <p:txBody>
          <a:bodyPr/>
          <a:lstStyle/>
          <a:p>
            <a:pPr algn="l"/>
            <a:r>
              <a:rPr lang="en-US" sz="3200" dirty="0">
                <a:solidFill>
                  <a:schemeClr val="accent3"/>
                </a:solidFill>
              </a:rPr>
              <a:t/>
            </a:r>
            <a:br>
              <a:rPr lang="en-US" sz="3200" dirty="0">
                <a:solidFill>
                  <a:schemeClr val="accent3"/>
                </a:solidFill>
              </a:rPr>
            </a:br>
            <a:r>
              <a:rPr lang="en-US" sz="3200" b="1" dirty="0">
                <a:solidFill>
                  <a:schemeClr val="accent3"/>
                </a:solidFill>
              </a:rPr>
              <a:t>Notices Of Probable Violations (NOPV)</a:t>
            </a:r>
            <a:br>
              <a:rPr lang="en-US" sz="3200" b="1" dirty="0">
                <a:solidFill>
                  <a:schemeClr val="accent3"/>
                </a:solidFill>
              </a:rPr>
            </a:br>
            <a:r>
              <a:rPr lang="en-US" sz="3200" b="1" dirty="0">
                <a:solidFill>
                  <a:schemeClr val="accent3"/>
                </a:solidFill>
              </a:rPr>
              <a:t/>
            </a:r>
            <a:br>
              <a:rPr lang="en-US" sz="3200" b="1" dirty="0">
                <a:solidFill>
                  <a:schemeClr val="accent3"/>
                </a:solidFill>
              </a:rPr>
            </a:br>
            <a:r>
              <a:rPr lang="en-US" sz="3200" b="1" dirty="0">
                <a:solidFill>
                  <a:schemeClr val="accent3"/>
                </a:solidFill>
              </a:rPr>
              <a:t/>
            </a:r>
            <a:br>
              <a:rPr lang="en-US" sz="3200" b="1" dirty="0">
                <a:solidFill>
                  <a:schemeClr val="accent3"/>
                </a:solidFill>
              </a:rPr>
            </a:br>
            <a:r>
              <a:rPr lang="en-US" sz="2400" dirty="0">
                <a:solidFill>
                  <a:schemeClr val="accent3"/>
                </a:solidFill>
              </a:rPr>
              <a:t>NOPV letters Issued in 2021:		22</a:t>
            </a:r>
            <a:br>
              <a:rPr lang="en-US" sz="2400" dirty="0">
                <a:solidFill>
                  <a:schemeClr val="accent3"/>
                </a:solidFill>
              </a:rPr>
            </a:br>
            <a:r>
              <a:rPr lang="en-US" sz="2400" dirty="0">
                <a:solidFill>
                  <a:schemeClr val="accent3"/>
                </a:solidFill>
              </a:rPr>
              <a:t/>
            </a:r>
            <a:br>
              <a:rPr lang="en-US" sz="2400" dirty="0">
                <a:solidFill>
                  <a:schemeClr val="accent3"/>
                </a:solidFill>
              </a:rPr>
            </a:br>
            <a:r>
              <a:rPr lang="en-US" sz="2400" dirty="0">
                <a:solidFill>
                  <a:schemeClr val="accent3"/>
                </a:solidFill>
              </a:rPr>
              <a:t>Probable Violations from 2020:		66</a:t>
            </a:r>
            <a:br>
              <a:rPr lang="en-US" sz="2400" dirty="0">
                <a:solidFill>
                  <a:schemeClr val="accent3"/>
                </a:solidFill>
              </a:rPr>
            </a:br>
            <a:r>
              <a:rPr lang="en-US" sz="2400" dirty="0">
                <a:solidFill>
                  <a:schemeClr val="accent3"/>
                </a:solidFill>
              </a:rPr>
              <a:t>Numbers Found during 2021:		160</a:t>
            </a:r>
            <a:br>
              <a:rPr lang="en-US" sz="2400" dirty="0">
                <a:solidFill>
                  <a:schemeClr val="accent3"/>
                </a:solidFill>
              </a:rPr>
            </a:br>
            <a:r>
              <a:rPr lang="en-US" sz="2400" dirty="0">
                <a:solidFill>
                  <a:schemeClr val="accent3"/>
                </a:solidFill>
              </a:rPr>
              <a:t>Numbers corrected during 2021:		162</a:t>
            </a:r>
            <a:br>
              <a:rPr lang="en-US" sz="2400" dirty="0">
                <a:solidFill>
                  <a:schemeClr val="accent3"/>
                </a:solidFill>
              </a:rPr>
            </a:br>
            <a:r>
              <a:rPr lang="en-US" sz="2400" dirty="0">
                <a:solidFill>
                  <a:schemeClr val="accent3"/>
                </a:solidFill>
              </a:rPr>
              <a:t>	</a:t>
            </a:r>
            <a:br>
              <a:rPr lang="en-US" sz="2400" dirty="0">
                <a:solidFill>
                  <a:schemeClr val="accent3"/>
                </a:solidFill>
              </a:rPr>
            </a:br>
            <a:r>
              <a:rPr lang="en-US" sz="2400" dirty="0">
                <a:solidFill>
                  <a:schemeClr val="accent3"/>
                </a:solidFill>
              </a:rPr>
              <a:t>Carry over to 2022:				64</a:t>
            </a:r>
            <a:r>
              <a:rPr lang="en-US" sz="2400" dirty="0"/>
              <a:t/>
            </a:r>
            <a:br>
              <a:rPr lang="en-US" sz="2400" dirty="0"/>
            </a:br>
            <a:endParaRPr lang="en-US" sz="2400" dirty="0"/>
          </a:p>
        </p:txBody>
      </p:sp>
    </p:spTree>
    <p:extLst>
      <p:ext uri="{BB962C8B-B14F-4D97-AF65-F5344CB8AC3E}">
        <p14:creationId xmlns:p14="http://schemas.microsoft.com/office/powerpoint/2010/main" val="407113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33425" y="533400"/>
            <a:ext cx="7886700" cy="1325563"/>
          </a:xfrm>
        </p:spPr>
        <p:txBody>
          <a:bodyPr/>
          <a:lstStyle/>
          <a:p>
            <a:pPr eaLnBrk="1" hangingPunct="1"/>
            <a:r>
              <a:rPr lang="en-US" altLang="en-US" sz="3600" b="1" dirty="0">
                <a:solidFill>
                  <a:schemeClr val="bg1"/>
                </a:solidFill>
                <a:cs typeface="Arial" panose="020B0604020202020204" pitchFamily="34" charset="0"/>
              </a:rPr>
              <a:t>Most Frequent Probable Violations in 2021</a:t>
            </a:r>
          </a:p>
        </p:txBody>
      </p:sp>
      <p:sp>
        <p:nvSpPr>
          <p:cNvPr id="26627" name="Content Placeholder 2"/>
          <p:cNvSpPr>
            <a:spLocks noGrp="1"/>
          </p:cNvSpPr>
          <p:nvPr>
            <p:ph idx="1"/>
          </p:nvPr>
        </p:nvSpPr>
        <p:spPr>
          <a:xfrm>
            <a:off x="457200" y="2251074"/>
            <a:ext cx="8439150" cy="4348163"/>
          </a:xfrm>
        </p:spPr>
        <p:txBody>
          <a:bodyPr/>
          <a:lstStyle/>
          <a:p>
            <a:pPr marL="514350" indent="-514350">
              <a:buFont typeface="+mj-lt"/>
              <a:buAutoNum type="arabicPeriod"/>
            </a:pPr>
            <a:r>
              <a:rPr lang="en-US" altLang="en-US" sz="2800" dirty="0">
                <a:solidFill>
                  <a:schemeClr val="bg1"/>
                </a:solidFill>
              </a:rPr>
              <a:t>Low Pipe to soil reads;</a:t>
            </a:r>
          </a:p>
          <a:p>
            <a:pPr marL="514350" indent="-514350">
              <a:buFont typeface="+mj-lt"/>
              <a:buAutoNum type="arabicPeriod"/>
            </a:pPr>
            <a:r>
              <a:rPr lang="en-US" altLang="en-US" sz="2800" dirty="0">
                <a:solidFill>
                  <a:schemeClr val="bg1"/>
                </a:solidFill>
                <a:cs typeface="Arial" panose="020B0604020202020204" pitchFamily="34" charset="0"/>
              </a:rPr>
              <a:t>Missing/inadequate procedures/updates/records;</a:t>
            </a:r>
            <a:r>
              <a:rPr lang="en-US" altLang="en-US" sz="2800" dirty="0">
                <a:solidFill>
                  <a:schemeClr val="bg1"/>
                </a:solidFill>
              </a:rPr>
              <a:t> </a:t>
            </a:r>
            <a:r>
              <a:rPr lang="en-US" altLang="en-US" sz="2800" dirty="0">
                <a:solidFill>
                  <a:schemeClr val="bg1"/>
                </a:solidFill>
                <a:cs typeface="Arial" panose="020B0604020202020204" pitchFamily="34" charset="0"/>
              </a:rPr>
              <a:t>and</a:t>
            </a:r>
          </a:p>
          <a:p>
            <a:pPr marL="514350" indent="-514350">
              <a:buFont typeface="+mj-lt"/>
              <a:buAutoNum type="arabicPeriod"/>
            </a:pPr>
            <a:r>
              <a:rPr lang="en-US" altLang="en-US" sz="2800" dirty="0">
                <a:solidFill>
                  <a:schemeClr val="bg1"/>
                </a:solidFill>
                <a:cs typeface="Arial" panose="020B0604020202020204" pitchFamily="34" charset="0"/>
              </a:rPr>
              <a:t>Atmospheric corrosion.</a:t>
            </a:r>
          </a:p>
          <a:p>
            <a:pPr marL="0" indent="0">
              <a:buNone/>
            </a:pPr>
            <a:r>
              <a:rPr lang="en-US" altLang="en-US" sz="2800" dirty="0">
                <a:solidFill>
                  <a:schemeClr val="bg1"/>
                </a:solidFill>
              </a:rPr>
              <a:t> </a:t>
            </a:r>
          </a:p>
          <a:p>
            <a:pPr marL="514350" indent="-514350">
              <a:buFont typeface="+mj-lt"/>
              <a:buAutoNum type="arabicPeriod"/>
            </a:pPr>
            <a:endParaRPr lang="en-US" altLang="en-US" sz="2800" dirty="0">
              <a:solidFill>
                <a:schemeClr val="bg1"/>
              </a:solidFill>
            </a:endParaRPr>
          </a:p>
          <a:p>
            <a:pPr eaLnBrk="1" hangingPunct="1"/>
            <a:endParaRPr lang="en-US" altLang="en-US" dirty="0">
              <a:cs typeface="Arial" panose="020B0604020202020204" pitchFamily="34" charset="0"/>
            </a:endParaRPr>
          </a:p>
          <a:p>
            <a:pPr eaLnBrk="1" hangingPunct="1"/>
            <a:endParaRPr lang="en-US" altLang="en-US" dirty="0">
              <a:cs typeface="Arial" panose="020B0604020202020204" pitchFamily="34" charset="0"/>
            </a:endParaRPr>
          </a:p>
        </p:txBody>
      </p:sp>
      <p:sp>
        <p:nvSpPr>
          <p:cNvPr id="26628" name="Slide Number Placeholder 3"/>
          <p:cNvSpPr>
            <a:spLocks noGrp="1"/>
          </p:cNvSpPr>
          <p:nvPr>
            <p:ph type="sldNum" sz="quarter" idx="4294967295"/>
          </p:nvPr>
        </p:nvSpPr>
        <p:spPr bwMode="auto">
          <a:xfrm>
            <a:off x="8382000" y="6416675"/>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黑体" charset="-122"/>
              </a:defRPr>
            </a:lvl1pPr>
            <a:lvl2pPr marL="742950" indent="-285750">
              <a:spcBef>
                <a:spcPct val="20000"/>
              </a:spcBef>
              <a:buChar char="–"/>
              <a:defRPr sz="2800">
                <a:solidFill>
                  <a:schemeClr val="tx1"/>
                </a:solidFill>
                <a:latin typeface="Arial" panose="020B0604020202020204" pitchFamily="34" charset="0"/>
                <a:ea typeface="黑体" charset="-122"/>
              </a:defRPr>
            </a:lvl2pPr>
            <a:lvl3pPr marL="1143000" indent="-228600">
              <a:spcBef>
                <a:spcPct val="20000"/>
              </a:spcBef>
              <a:buChar char="•"/>
              <a:defRPr sz="2400">
                <a:solidFill>
                  <a:schemeClr val="tx1"/>
                </a:solidFill>
                <a:latin typeface="Arial" panose="020B0604020202020204" pitchFamily="34" charset="0"/>
                <a:ea typeface="黑体" charset="-122"/>
              </a:defRPr>
            </a:lvl3pPr>
            <a:lvl4pPr marL="1600200" indent="-228600">
              <a:spcBef>
                <a:spcPct val="20000"/>
              </a:spcBef>
              <a:buChar char="–"/>
              <a:defRPr sz="2000">
                <a:solidFill>
                  <a:schemeClr val="tx1"/>
                </a:solidFill>
                <a:latin typeface="Arial" panose="020B0604020202020204" pitchFamily="34" charset="0"/>
                <a:ea typeface="黑体" charset="-122"/>
              </a:defRPr>
            </a:lvl4pPr>
            <a:lvl5pPr marL="2057400" indent="-228600">
              <a:spcBef>
                <a:spcPct val="20000"/>
              </a:spcBef>
              <a:buChar char="»"/>
              <a:defRPr sz="2000">
                <a:solidFill>
                  <a:schemeClr val="tx1"/>
                </a:solidFill>
                <a:latin typeface="Arial" panose="020B0604020202020204" pitchFamily="34" charset="0"/>
                <a:ea typeface="黑体"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9pPr>
          </a:lstStyle>
          <a:p>
            <a:pPr>
              <a:spcBef>
                <a:spcPct val="0"/>
              </a:spcBef>
              <a:buFontTx/>
              <a:buNone/>
            </a:pPr>
            <a:fld id="{6E46C0D6-E40D-4C55-82B9-3C1514E0D006}" type="slidenum">
              <a:rPr lang="en-US" altLang="en-US" sz="1800"/>
              <a:pPr>
                <a:spcBef>
                  <a:spcPct val="0"/>
                </a:spcBef>
                <a:buFontTx/>
                <a:buNone/>
              </a:pPr>
              <a:t>19</a:t>
            </a:fld>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339DB-FE8F-4D06-BC12-5536EC1B23CA}"/>
              </a:ext>
            </a:extLst>
          </p:cNvPr>
          <p:cNvSpPr>
            <a:spLocks noGrp="1"/>
          </p:cNvSpPr>
          <p:nvPr>
            <p:ph type="title"/>
          </p:nvPr>
        </p:nvSpPr>
        <p:spPr>
          <a:xfrm>
            <a:off x="381000" y="685800"/>
            <a:ext cx="9296400" cy="6705599"/>
          </a:xfrm>
        </p:spPr>
        <p:txBody>
          <a:bodyPr/>
          <a:lstStyle/>
          <a:p>
            <a:pPr algn="l"/>
            <a:r>
              <a:rPr lang="en-US" sz="2800" b="1" dirty="0">
                <a:solidFill>
                  <a:schemeClr val="bg1"/>
                </a:solidFill>
              </a:rPr>
              <a:t>UTPS –	</a:t>
            </a:r>
            <a:r>
              <a:rPr lang="en-US" sz="2800" b="1" i="1" dirty="0">
                <a:solidFill>
                  <a:schemeClr val="bg1"/>
                </a:solidFill>
              </a:rPr>
              <a:t>Utah Pipeline Safety</a:t>
            </a:r>
            <a:r>
              <a:rPr lang="en-US" sz="2800" b="1" dirty="0">
                <a:solidFill>
                  <a:schemeClr val="bg1"/>
                </a:solidFill>
              </a:rPr>
              <a:t/>
            </a:r>
            <a:br>
              <a:rPr lang="en-US" sz="2800" b="1" dirty="0">
                <a:solidFill>
                  <a:schemeClr val="bg1"/>
                </a:solidFill>
              </a:rPr>
            </a:br>
            <a:r>
              <a:rPr lang="en-US" sz="2800" b="1" dirty="0">
                <a:solidFill>
                  <a:schemeClr val="bg1"/>
                </a:solidFill>
              </a:rPr>
              <a:t>PHMSA – 	</a:t>
            </a:r>
            <a:r>
              <a:rPr lang="en-US" sz="2800" b="1" i="1" dirty="0">
                <a:solidFill>
                  <a:schemeClr val="bg1"/>
                </a:solidFill>
              </a:rPr>
              <a:t>Pipeline Hazardous Material Safety 			Administration</a:t>
            </a:r>
            <a:br>
              <a:rPr lang="en-US" sz="2800" b="1" i="1" dirty="0">
                <a:solidFill>
                  <a:schemeClr val="bg1"/>
                </a:solidFill>
              </a:rPr>
            </a:br>
            <a:r>
              <a:rPr lang="en-US" sz="2800" b="1" dirty="0">
                <a:solidFill>
                  <a:schemeClr val="bg1"/>
                </a:solidFill>
              </a:rPr>
              <a:t>NAPSR –	</a:t>
            </a:r>
            <a:r>
              <a:rPr lang="en-US" sz="2800" b="1" i="1" dirty="0">
                <a:solidFill>
                  <a:schemeClr val="bg1"/>
                </a:solidFill>
              </a:rPr>
              <a:t>National Association of pipeline 	safety 		 Representatives</a:t>
            </a:r>
            <a:br>
              <a:rPr lang="en-US" sz="2800" b="1" i="1" dirty="0">
                <a:solidFill>
                  <a:schemeClr val="bg1"/>
                </a:solidFill>
              </a:rPr>
            </a:br>
            <a:r>
              <a:rPr lang="en-US" sz="2800" b="1" i="1" dirty="0">
                <a:solidFill>
                  <a:schemeClr val="bg1"/>
                </a:solidFill>
              </a:rPr>
              <a:t>RMVs –       Rupture-Mitigative Valves</a:t>
            </a:r>
            <a:br>
              <a:rPr lang="en-US" sz="2800" b="1" i="1" dirty="0">
                <a:solidFill>
                  <a:schemeClr val="bg1"/>
                </a:solidFill>
              </a:rPr>
            </a:br>
            <a:r>
              <a:rPr lang="en-US" sz="2800" b="1" i="1" dirty="0">
                <a:solidFill>
                  <a:schemeClr val="bg1"/>
                </a:solidFill>
              </a:rPr>
              <a:t>RCVs - 	Remote Control Valves</a:t>
            </a:r>
            <a:br>
              <a:rPr lang="en-US" sz="2800" b="1" i="1" dirty="0">
                <a:solidFill>
                  <a:schemeClr val="bg1"/>
                </a:solidFill>
              </a:rPr>
            </a:br>
            <a:r>
              <a:rPr lang="en-US" sz="2800" b="1" i="1" dirty="0">
                <a:solidFill>
                  <a:schemeClr val="bg1"/>
                </a:solidFill>
              </a:rPr>
              <a:t>ASVs - 	Auto Shutoff Valves</a:t>
            </a:r>
            <a:br>
              <a:rPr lang="en-US" sz="2800" b="1" i="1" dirty="0">
                <a:solidFill>
                  <a:schemeClr val="bg1"/>
                </a:solidFill>
              </a:rPr>
            </a:br>
            <a:r>
              <a:rPr lang="en-US" sz="2800" b="1" i="1" dirty="0">
                <a:solidFill>
                  <a:schemeClr val="bg1"/>
                </a:solidFill>
              </a:rPr>
              <a:t>HCA –       High Consequence Areas</a:t>
            </a:r>
            <a:br>
              <a:rPr lang="en-US" sz="2800" b="1" i="1" dirty="0">
                <a:solidFill>
                  <a:schemeClr val="bg1"/>
                </a:solidFill>
              </a:rPr>
            </a:br>
            <a:r>
              <a:rPr lang="en-US" sz="2800" b="1" i="1" dirty="0">
                <a:solidFill>
                  <a:schemeClr val="bg1"/>
                </a:solidFill>
              </a:rPr>
              <a:t>MCA –       Moderate Consequence Areas</a:t>
            </a:r>
            <a:br>
              <a:rPr lang="en-US" sz="2800" b="1" i="1" dirty="0">
                <a:solidFill>
                  <a:schemeClr val="bg1"/>
                </a:solidFill>
              </a:rPr>
            </a:br>
            <a:r>
              <a:rPr lang="en-US" sz="2800" b="1" i="1"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31401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555625"/>
            <a:ext cx="8229600" cy="1143000"/>
          </a:xfrm>
        </p:spPr>
        <p:txBody>
          <a:bodyPr/>
          <a:lstStyle/>
          <a:p>
            <a:pPr eaLnBrk="1" hangingPunct="1"/>
            <a:r>
              <a:rPr lang="en-US" altLang="en-US" sz="3600" b="1" dirty="0">
                <a:solidFill>
                  <a:schemeClr val="bg1"/>
                </a:solidFill>
                <a:cs typeface="Arial" panose="020B0604020202020204" pitchFamily="34" charset="0"/>
              </a:rPr>
              <a:t>Utah Damage Prevention Stats 2021</a:t>
            </a:r>
            <a:br>
              <a:rPr lang="en-US" altLang="en-US" sz="3600" b="1" dirty="0">
                <a:solidFill>
                  <a:schemeClr val="bg1"/>
                </a:solidFill>
                <a:cs typeface="Arial" panose="020B0604020202020204" pitchFamily="34" charset="0"/>
              </a:rPr>
            </a:br>
            <a:endParaRPr lang="en-US" altLang="en-US" sz="3600" b="1" dirty="0">
              <a:solidFill>
                <a:schemeClr val="bg1"/>
              </a:solidFill>
              <a:cs typeface="Arial" panose="020B0604020202020204" pitchFamily="34" charset="0"/>
            </a:endParaRPr>
          </a:p>
        </p:txBody>
      </p:sp>
      <p:sp>
        <p:nvSpPr>
          <p:cNvPr id="11267" name="Content Placeholder 2"/>
          <p:cNvSpPr>
            <a:spLocks noGrp="1"/>
          </p:cNvSpPr>
          <p:nvPr>
            <p:ph idx="1"/>
          </p:nvPr>
        </p:nvSpPr>
        <p:spPr>
          <a:xfrm>
            <a:off x="838200" y="1981200"/>
            <a:ext cx="8915400" cy="3581400"/>
          </a:xfrm>
        </p:spPr>
        <p:txBody>
          <a:bodyPr>
            <a:normAutofit fontScale="25000" lnSpcReduction="20000"/>
          </a:bodyPr>
          <a:lstStyle/>
          <a:p>
            <a:pPr marL="137160" indent="0" fontAlgn="auto">
              <a:spcAft>
                <a:spcPts val="0"/>
              </a:spcAft>
              <a:buClr>
                <a:schemeClr val="tx1">
                  <a:shade val="95000"/>
                </a:schemeClr>
              </a:buClr>
              <a:buNone/>
              <a:defRPr/>
            </a:pPr>
            <a:r>
              <a:rPr lang="en-US" altLang="en-US" sz="11200" dirty="0">
                <a:solidFill>
                  <a:schemeClr val="bg1"/>
                </a:solidFill>
                <a:cs typeface="Arial" pitchFamily="34" charset="0"/>
              </a:rPr>
              <a:t>Total # of Blue Stakes Tickets:	588,244</a:t>
            </a:r>
          </a:p>
          <a:p>
            <a:pPr marL="137160" indent="0" eaLnBrk="1" fontAlgn="auto" hangingPunct="1">
              <a:spcAft>
                <a:spcPts val="0"/>
              </a:spcAft>
              <a:buClr>
                <a:schemeClr val="tx1">
                  <a:shade val="95000"/>
                </a:schemeClr>
              </a:buClr>
              <a:buNone/>
              <a:defRPr/>
            </a:pPr>
            <a:r>
              <a:rPr lang="en-US" altLang="en-US" sz="11200" dirty="0">
                <a:solidFill>
                  <a:schemeClr val="bg1"/>
                </a:solidFill>
                <a:cs typeface="Arial" pitchFamily="34" charset="0"/>
              </a:rPr>
              <a:t>                   	</a:t>
            </a:r>
          </a:p>
          <a:p>
            <a:pPr marL="0" indent="0" fontAlgn="auto">
              <a:spcAft>
                <a:spcPts val="0"/>
              </a:spcAft>
              <a:buClr>
                <a:schemeClr val="tx1">
                  <a:shade val="95000"/>
                </a:schemeClr>
              </a:buClr>
              <a:buNone/>
              <a:defRPr/>
            </a:pPr>
            <a:r>
              <a:rPr lang="en-US" altLang="en-US" sz="11200" dirty="0">
                <a:solidFill>
                  <a:schemeClr val="bg1"/>
                </a:solidFill>
                <a:cs typeface="Arial" pitchFamily="34" charset="0"/>
              </a:rPr>
              <a:t>Number of Pipeline Damages:	1367</a:t>
            </a:r>
          </a:p>
          <a:p>
            <a:pPr marL="0" indent="0" eaLnBrk="1" fontAlgn="auto" hangingPunct="1">
              <a:spcAft>
                <a:spcPts val="0"/>
              </a:spcAft>
              <a:buClr>
                <a:schemeClr val="tx1">
                  <a:shade val="95000"/>
                </a:schemeClr>
              </a:buClr>
              <a:buFontTx/>
              <a:buNone/>
              <a:defRPr/>
            </a:pPr>
            <a:r>
              <a:rPr lang="en-US" altLang="en-US" sz="11200" dirty="0">
                <a:solidFill>
                  <a:schemeClr val="bg1"/>
                </a:solidFill>
                <a:cs typeface="Arial" pitchFamily="34" charset="0"/>
              </a:rPr>
              <a:t>              		</a:t>
            </a:r>
          </a:p>
          <a:p>
            <a:pPr marL="0" indent="0" fontAlgn="auto">
              <a:spcAft>
                <a:spcPts val="0"/>
              </a:spcAft>
              <a:buClr>
                <a:schemeClr val="tx1">
                  <a:shade val="95000"/>
                </a:schemeClr>
              </a:buClr>
              <a:buNone/>
              <a:defRPr/>
            </a:pPr>
            <a:r>
              <a:rPr lang="en-US" altLang="en-US" sz="11200" dirty="0">
                <a:solidFill>
                  <a:schemeClr val="bg1"/>
                </a:solidFill>
                <a:cs typeface="Arial" pitchFamily="34" charset="0"/>
              </a:rPr>
              <a:t>Damages per thousand tickets:	2.31</a:t>
            </a:r>
          </a:p>
          <a:p>
            <a:pPr marL="0" indent="0" eaLnBrk="1" fontAlgn="auto" hangingPunct="1">
              <a:spcAft>
                <a:spcPts val="0"/>
              </a:spcAft>
              <a:buClr>
                <a:schemeClr val="tx1">
                  <a:shade val="95000"/>
                </a:schemeClr>
              </a:buClr>
              <a:buFontTx/>
              <a:buNone/>
              <a:defRPr/>
            </a:pPr>
            <a:r>
              <a:rPr lang="en-US" altLang="en-US" sz="11200" dirty="0">
                <a:solidFill>
                  <a:schemeClr val="bg1"/>
                </a:solidFill>
                <a:cs typeface="Arial" pitchFamily="34" charset="0"/>
              </a:rPr>
              <a:t>                   	</a:t>
            </a:r>
          </a:p>
          <a:p>
            <a:pPr marL="0" indent="0" fontAlgn="auto">
              <a:spcAft>
                <a:spcPts val="0"/>
              </a:spcAft>
              <a:buClr>
                <a:schemeClr val="tx1">
                  <a:shade val="95000"/>
                </a:schemeClr>
              </a:buClr>
              <a:buNone/>
              <a:defRPr/>
            </a:pPr>
            <a:endParaRPr lang="en-US" altLang="en-US" sz="9600" dirty="0">
              <a:solidFill>
                <a:srgbClr val="FFFF00"/>
              </a:solidFill>
              <a:cs typeface="Arial" pitchFamily="34" charset="0"/>
            </a:endParaRPr>
          </a:p>
          <a:p>
            <a:pPr marL="0" indent="0" fontAlgn="auto">
              <a:spcAft>
                <a:spcPts val="0"/>
              </a:spcAft>
              <a:buClr>
                <a:schemeClr val="tx1">
                  <a:shade val="95000"/>
                </a:schemeClr>
              </a:buClr>
              <a:buNone/>
              <a:defRPr/>
            </a:pPr>
            <a:endParaRPr lang="en-US" altLang="en-US" sz="9600" dirty="0">
              <a:solidFill>
                <a:srgbClr val="FFFF00"/>
              </a:solidFill>
              <a:cs typeface="Arial" pitchFamily="34" charset="0"/>
            </a:endParaRPr>
          </a:p>
          <a:p>
            <a:pPr marL="137160" indent="0" fontAlgn="auto">
              <a:spcAft>
                <a:spcPts val="0"/>
              </a:spcAft>
              <a:buClr>
                <a:schemeClr val="tx1">
                  <a:shade val="95000"/>
                </a:schemeClr>
              </a:buClr>
              <a:buNone/>
              <a:defRPr/>
            </a:pPr>
            <a:endParaRPr lang="en-US" altLang="en-US" sz="9600" dirty="0">
              <a:solidFill>
                <a:srgbClr val="FFFF00"/>
              </a:solidFill>
              <a:cs typeface="Arial" pitchFamily="34" charset="0"/>
            </a:endParaRPr>
          </a:p>
          <a:p>
            <a:pPr marL="548640" indent="-411480" fontAlgn="auto">
              <a:spcAft>
                <a:spcPts val="0"/>
              </a:spcAft>
              <a:buClr>
                <a:schemeClr val="tx1">
                  <a:shade val="95000"/>
                </a:schemeClr>
              </a:buClr>
              <a:buFont typeface="Wingdings 2"/>
              <a:buChar char=""/>
              <a:defRPr/>
            </a:pPr>
            <a:endParaRPr lang="en-US" altLang="en-US" sz="9600" dirty="0"/>
          </a:p>
          <a:p>
            <a:pPr marL="548640" indent="-411480" eaLnBrk="1" fontAlgn="auto" hangingPunct="1">
              <a:spcAft>
                <a:spcPts val="0"/>
              </a:spcAft>
              <a:buClr>
                <a:schemeClr val="tx1">
                  <a:shade val="95000"/>
                </a:schemeClr>
              </a:buClr>
              <a:buFont typeface="Wingdings 2"/>
              <a:buChar char=""/>
              <a:defRPr/>
            </a:pPr>
            <a:endParaRPr lang="en-US" altLang="en-US" sz="4500" dirty="0">
              <a:cs typeface="Arial" pitchFamily="34" charset="0"/>
            </a:endParaRPr>
          </a:p>
          <a:p>
            <a:pPr marL="548640" indent="-411480" eaLnBrk="1" fontAlgn="auto" hangingPunct="1">
              <a:spcAft>
                <a:spcPts val="0"/>
              </a:spcAft>
              <a:buClr>
                <a:schemeClr val="tx1">
                  <a:shade val="95000"/>
                </a:schemeClr>
              </a:buClr>
              <a:buFont typeface="Wingdings 2"/>
              <a:buChar char=""/>
              <a:defRPr/>
            </a:pPr>
            <a:endParaRPr lang="en-US" altLang="en-US" dirty="0"/>
          </a:p>
          <a:p>
            <a:pPr marL="0" indent="0" eaLnBrk="1" fontAlgn="auto" hangingPunct="1">
              <a:spcAft>
                <a:spcPts val="0"/>
              </a:spcAft>
              <a:buClr>
                <a:schemeClr val="tx1">
                  <a:shade val="95000"/>
                </a:schemeClr>
              </a:buClr>
              <a:buFontTx/>
              <a:buNone/>
              <a:defRPr/>
            </a:pPr>
            <a:r>
              <a:rPr lang="en-US" altLang="en-US" dirty="0"/>
              <a:t>	</a:t>
            </a:r>
            <a:endParaRPr lang="en-US" altLang="en-US" sz="3000" dirty="0"/>
          </a:p>
          <a:p>
            <a:pPr marL="548640" indent="-411480" eaLnBrk="1" fontAlgn="auto" hangingPunct="1">
              <a:spcAft>
                <a:spcPts val="0"/>
              </a:spcAft>
              <a:buClr>
                <a:schemeClr val="tx1">
                  <a:shade val="95000"/>
                </a:schemeClr>
              </a:buClr>
              <a:buFont typeface="Wingdings 2"/>
              <a:buChar char=""/>
              <a:defRPr/>
            </a:pPr>
            <a:endParaRPr lang="en-US" altLang="en-US" dirty="0"/>
          </a:p>
          <a:p>
            <a:pPr marL="548640" indent="-411480" eaLnBrk="1" fontAlgn="auto" hangingPunct="1">
              <a:spcAft>
                <a:spcPts val="0"/>
              </a:spcAft>
              <a:buClr>
                <a:schemeClr val="tx1">
                  <a:shade val="95000"/>
                </a:schemeClr>
              </a:buClr>
              <a:buFont typeface="Wingdings 2"/>
              <a:buChar char=""/>
              <a:defRPr/>
            </a:pPr>
            <a:endParaRPr lang="en-US" altLang="en-US" dirty="0"/>
          </a:p>
          <a:p>
            <a:pPr marL="0" indent="0" eaLnBrk="1" fontAlgn="auto" hangingPunct="1">
              <a:spcAft>
                <a:spcPts val="0"/>
              </a:spcAft>
              <a:buClr>
                <a:schemeClr val="tx1">
                  <a:shade val="95000"/>
                </a:schemeClr>
              </a:buClr>
              <a:buFontTx/>
              <a:buNone/>
              <a:defRPr/>
            </a:pPr>
            <a:r>
              <a:rPr lang="en-US" altLang="en-US" dirty="0"/>
              <a:t>	</a:t>
            </a:r>
          </a:p>
          <a:p>
            <a:pPr marL="548640" indent="-411480" eaLnBrk="1" fontAlgn="auto" hangingPunct="1">
              <a:spcAft>
                <a:spcPts val="0"/>
              </a:spcAft>
              <a:buClr>
                <a:schemeClr val="tx1">
                  <a:shade val="95000"/>
                </a:schemeClr>
              </a:buClr>
              <a:buFont typeface="Wingdings 2"/>
              <a:buChar char=""/>
              <a:defRPr/>
            </a:pPr>
            <a:endParaRPr lang="en-US" altLang="en-US" dirty="0"/>
          </a:p>
          <a:p>
            <a:pPr marL="548640" indent="-411480" eaLnBrk="1" fontAlgn="auto" hangingPunct="1">
              <a:spcAft>
                <a:spcPts val="0"/>
              </a:spcAft>
              <a:buClr>
                <a:schemeClr val="tx1">
                  <a:shade val="95000"/>
                </a:schemeClr>
              </a:buClr>
              <a:buFont typeface="Wingdings 2"/>
              <a:buChar char=""/>
              <a:defRPr/>
            </a:pPr>
            <a:endParaRPr lang="en-US" altLang="en-US" dirty="0"/>
          </a:p>
          <a:p>
            <a:pPr marL="548640" indent="-411480" eaLnBrk="1" fontAlgn="auto" hangingPunct="1">
              <a:spcAft>
                <a:spcPts val="0"/>
              </a:spcAft>
              <a:buClr>
                <a:schemeClr val="tx1">
                  <a:shade val="95000"/>
                </a:schemeClr>
              </a:buClr>
              <a:buFont typeface="Wingdings 2"/>
              <a:buChar char=""/>
              <a:defRPr/>
            </a:pPr>
            <a:endParaRPr lang="en-US" altLang="en-US" dirty="0"/>
          </a:p>
        </p:txBody>
      </p:sp>
      <p:sp>
        <p:nvSpPr>
          <p:cNvPr id="28676" name="Slide Number Placeholder 3"/>
          <p:cNvSpPr>
            <a:spLocks noGrp="1"/>
          </p:cNvSpPr>
          <p:nvPr>
            <p:ph type="sldNum" sz="quarter" idx="4294967295"/>
          </p:nvPr>
        </p:nvSpPr>
        <p:spPr bwMode="auto">
          <a:xfrm>
            <a:off x="8382000" y="6416675"/>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黑体" charset="-122"/>
              </a:defRPr>
            </a:lvl1pPr>
            <a:lvl2pPr marL="742950" indent="-285750">
              <a:spcBef>
                <a:spcPct val="20000"/>
              </a:spcBef>
              <a:buChar char="–"/>
              <a:defRPr sz="2800">
                <a:solidFill>
                  <a:schemeClr val="tx1"/>
                </a:solidFill>
                <a:latin typeface="Arial" panose="020B0604020202020204" pitchFamily="34" charset="0"/>
                <a:ea typeface="黑体" charset="-122"/>
              </a:defRPr>
            </a:lvl2pPr>
            <a:lvl3pPr marL="1143000" indent="-228600">
              <a:spcBef>
                <a:spcPct val="20000"/>
              </a:spcBef>
              <a:buChar char="•"/>
              <a:defRPr sz="2400">
                <a:solidFill>
                  <a:schemeClr val="tx1"/>
                </a:solidFill>
                <a:latin typeface="Arial" panose="020B0604020202020204" pitchFamily="34" charset="0"/>
                <a:ea typeface="黑体" charset="-122"/>
              </a:defRPr>
            </a:lvl3pPr>
            <a:lvl4pPr marL="1600200" indent="-228600">
              <a:spcBef>
                <a:spcPct val="20000"/>
              </a:spcBef>
              <a:buChar char="–"/>
              <a:defRPr sz="2000">
                <a:solidFill>
                  <a:schemeClr val="tx1"/>
                </a:solidFill>
                <a:latin typeface="Arial" panose="020B0604020202020204" pitchFamily="34" charset="0"/>
                <a:ea typeface="黑体" charset="-122"/>
              </a:defRPr>
            </a:lvl4pPr>
            <a:lvl5pPr marL="2057400" indent="-228600">
              <a:spcBef>
                <a:spcPct val="20000"/>
              </a:spcBef>
              <a:buChar char="»"/>
              <a:defRPr sz="2000">
                <a:solidFill>
                  <a:schemeClr val="tx1"/>
                </a:solidFill>
                <a:latin typeface="Arial" panose="020B0604020202020204" pitchFamily="34" charset="0"/>
                <a:ea typeface="黑体"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charset="-122"/>
              </a:defRPr>
            </a:lvl9pPr>
          </a:lstStyle>
          <a:p>
            <a:pPr>
              <a:spcBef>
                <a:spcPct val="0"/>
              </a:spcBef>
              <a:buFontTx/>
              <a:buNone/>
            </a:pPr>
            <a:fld id="{08CF28D0-ED01-4BC1-85A5-E3D3E91B48E5}" type="slidenum">
              <a:rPr lang="en-US" altLang="en-US" sz="1800"/>
              <a:pPr>
                <a:spcBef>
                  <a:spcPct val="0"/>
                </a:spcBef>
                <a:buFontTx/>
                <a:buNone/>
              </a:pPr>
              <a:t>20</a:t>
            </a:fld>
            <a:endParaRPr lang="en-US" altLang="en-U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00000000-0008-0000-0000-000005000000}"/>
              </a:ext>
            </a:extLst>
          </p:cNvPr>
          <p:cNvGraphicFramePr>
            <a:graphicFrameLocks/>
          </p:cNvGraphicFramePr>
          <p:nvPr>
            <p:extLst>
              <p:ext uri="{D42A27DB-BD31-4B8C-83A1-F6EECF244321}">
                <p14:modId xmlns:p14="http://schemas.microsoft.com/office/powerpoint/2010/main" val="3206356306"/>
              </p:ext>
            </p:extLst>
          </p:nvPr>
        </p:nvGraphicFramePr>
        <p:xfrm>
          <a:off x="-29227" y="381000"/>
          <a:ext cx="86106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306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00000000-0008-0000-0000-000007000000}"/>
              </a:ext>
            </a:extLst>
          </p:cNvPr>
          <p:cNvGraphicFramePr>
            <a:graphicFrameLocks/>
          </p:cNvGraphicFramePr>
          <p:nvPr>
            <p:extLst>
              <p:ext uri="{D42A27DB-BD31-4B8C-83A1-F6EECF244321}">
                <p14:modId xmlns:p14="http://schemas.microsoft.com/office/powerpoint/2010/main" val="4098365418"/>
              </p:ext>
            </p:extLst>
          </p:nvPr>
        </p:nvGraphicFramePr>
        <p:xfrm>
          <a:off x="228600" y="381000"/>
          <a:ext cx="8762999"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62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val="20368187"/>
              </p:ext>
            </p:extLst>
          </p:nvPr>
        </p:nvGraphicFramePr>
        <p:xfrm>
          <a:off x="152400" y="533400"/>
          <a:ext cx="8763000" cy="5334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644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00000000-0008-0000-0000-000004000000}"/>
              </a:ext>
            </a:extLst>
          </p:cNvPr>
          <p:cNvGraphicFramePr>
            <a:graphicFrameLocks/>
          </p:cNvGraphicFramePr>
          <p:nvPr>
            <p:extLst>
              <p:ext uri="{D42A27DB-BD31-4B8C-83A1-F6EECF244321}">
                <p14:modId xmlns:p14="http://schemas.microsoft.com/office/powerpoint/2010/main" val="2861271753"/>
              </p:ext>
            </p:extLst>
          </p:nvPr>
        </p:nvGraphicFramePr>
        <p:xfrm>
          <a:off x="152400" y="457200"/>
          <a:ext cx="8991600" cy="5029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839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3600"/>
            <a:ext cx="3327514" cy="1036438"/>
          </a:xfrm>
          <a:prstGeom prst="rect">
            <a:avLst/>
          </a:prstGeom>
        </p:spPr>
        <p:txBody>
          <a:bodyPr wrap="none">
            <a:spAutoFit/>
          </a:bodyPr>
          <a:lstStyle/>
          <a:p>
            <a:pPr marL="0" marR="0">
              <a:lnSpc>
                <a:spcPct val="107000"/>
              </a:lnSpc>
              <a:spcBef>
                <a:spcPts val="0"/>
              </a:spcBef>
              <a:spcAft>
                <a:spcPts val="800"/>
              </a:spcAft>
            </a:pPr>
            <a:r>
              <a:rPr lang="en-US" sz="6000" dirty="0">
                <a:solidFill>
                  <a:schemeClr val="bg1"/>
                </a:solidFill>
                <a:latin typeface="Calibri" panose="020F0502020204030204" pitchFamily="34" charset="0"/>
                <a:ea typeface="Calibri" panose="020F0502020204030204" pitchFamily="34" charset="0"/>
                <a:cs typeface="Times New Roman" panose="02020603050405020304" pitchFamily="18" charset="0"/>
              </a:rPr>
              <a:t>Questions</a:t>
            </a:r>
            <a:endPar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8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6F927-739E-4219-9261-237812945936}"/>
              </a:ext>
            </a:extLst>
          </p:cNvPr>
          <p:cNvSpPr>
            <a:spLocks noGrp="1"/>
          </p:cNvSpPr>
          <p:nvPr>
            <p:ph type="title"/>
          </p:nvPr>
        </p:nvSpPr>
        <p:spPr>
          <a:xfrm>
            <a:off x="0" y="381000"/>
            <a:ext cx="9144000" cy="5867400"/>
          </a:xfrm>
        </p:spPr>
        <p:txBody>
          <a:bodyPr/>
          <a:lstStyle/>
          <a:p>
            <a:pPr algn="l"/>
            <a:r>
              <a:rPr lang="en-US" b="1" dirty="0">
                <a:solidFill>
                  <a:schemeClr val="bg1"/>
                </a:solidFill>
              </a:rPr>
              <a:t>Industry Organizations</a:t>
            </a:r>
            <a:r>
              <a:rPr lang="en-US" sz="3600" b="1" dirty="0">
                <a:solidFill>
                  <a:schemeClr val="bg1"/>
                </a:solidFill>
              </a:rPr>
              <a:t/>
            </a:r>
            <a:br>
              <a:rPr lang="en-US" sz="3600" b="1" dirty="0">
                <a:solidFill>
                  <a:schemeClr val="bg1"/>
                </a:solidFill>
              </a:rPr>
            </a:br>
            <a:r>
              <a:rPr lang="en-US" sz="3600" b="1" dirty="0">
                <a:solidFill>
                  <a:schemeClr val="bg1"/>
                </a:solidFill>
              </a:rPr>
              <a:t/>
            </a:r>
            <a:br>
              <a:rPr lang="en-US" sz="3600" b="1" dirty="0">
                <a:solidFill>
                  <a:schemeClr val="bg1"/>
                </a:solidFill>
              </a:rPr>
            </a:br>
            <a:r>
              <a:rPr lang="en-US" sz="3200" b="1" dirty="0">
                <a:solidFill>
                  <a:schemeClr val="bg1"/>
                </a:solidFill>
              </a:rPr>
              <a:t>AGA –	</a:t>
            </a:r>
            <a:r>
              <a:rPr lang="en-US" sz="3200" b="1" i="1" dirty="0">
                <a:solidFill>
                  <a:schemeClr val="bg1"/>
                </a:solidFill>
              </a:rPr>
              <a:t>American Gas Association</a:t>
            </a:r>
            <a:r>
              <a:rPr lang="en-US" sz="3200" b="1" dirty="0">
                <a:solidFill>
                  <a:schemeClr val="bg1"/>
                </a:solidFill>
              </a:rPr>
              <a:t/>
            </a:r>
            <a:br>
              <a:rPr lang="en-US" sz="3200" b="1" dirty="0">
                <a:solidFill>
                  <a:schemeClr val="bg1"/>
                </a:solidFill>
              </a:rPr>
            </a:br>
            <a:r>
              <a:rPr lang="en-US" sz="3200" b="1" dirty="0">
                <a:solidFill>
                  <a:schemeClr val="bg1"/>
                </a:solidFill>
              </a:rPr>
              <a:t>APGA –	</a:t>
            </a:r>
            <a:r>
              <a:rPr lang="en-US" sz="3200" b="1" i="1" dirty="0">
                <a:solidFill>
                  <a:schemeClr val="bg1"/>
                </a:solidFill>
              </a:rPr>
              <a:t>American Public Gas Association</a:t>
            </a:r>
            <a:r>
              <a:rPr lang="en-US" sz="3200" b="1" dirty="0">
                <a:solidFill>
                  <a:schemeClr val="bg1"/>
                </a:solidFill>
              </a:rPr>
              <a:t/>
            </a:r>
            <a:br>
              <a:rPr lang="en-US" sz="3200" b="1" dirty="0">
                <a:solidFill>
                  <a:schemeClr val="bg1"/>
                </a:solidFill>
              </a:rPr>
            </a:br>
            <a:r>
              <a:rPr lang="en-US" sz="3200" b="1" dirty="0">
                <a:solidFill>
                  <a:schemeClr val="bg1"/>
                </a:solidFill>
              </a:rPr>
              <a:t>INGAA – </a:t>
            </a:r>
            <a:r>
              <a:rPr lang="en-US" sz="3200" b="1" i="1" dirty="0">
                <a:solidFill>
                  <a:schemeClr val="bg1"/>
                </a:solidFill>
              </a:rPr>
              <a:t>Interstate N.G. Association of America</a:t>
            </a:r>
            <a:r>
              <a:rPr lang="en-US" sz="3200" b="1" dirty="0">
                <a:solidFill>
                  <a:schemeClr val="bg1"/>
                </a:solidFill>
              </a:rPr>
              <a:t/>
            </a:r>
            <a:br>
              <a:rPr lang="en-US" sz="3200" b="1" dirty="0">
                <a:solidFill>
                  <a:schemeClr val="bg1"/>
                </a:solidFill>
              </a:rPr>
            </a:br>
            <a:r>
              <a:rPr lang="en-US" sz="3200" b="1" dirty="0">
                <a:solidFill>
                  <a:schemeClr val="bg1"/>
                </a:solidFill>
              </a:rPr>
              <a:t>API – </a:t>
            </a:r>
            <a:r>
              <a:rPr lang="en-US" sz="3200" b="1" i="1" dirty="0">
                <a:solidFill>
                  <a:schemeClr val="bg1"/>
                </a:solidFill>
              </a:rPr>
              <a:t>American Petroleum Institute</a:t>
            </a:r>
            <a:endParaRPr lang="en-US" sz="3200" dirty="0"/>
          </a:p>
        </p:txBody>
      </p:sp>
    </p:spTree>
    <p:extLst>
      <p:ext uri="{BB962C8B-B14F-4D97-AF65-F5344CB8AC3E}">
        <p14:creationId xmlns:p14="http://schemas.microsoft.com/office/powerpoint/2010/main" val="227737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6" y="0"/>
            <a:ext cx="9175315" cy="6705600"/>
          </a:xfrm>
        </p:spPr>
        <p:txBody>
          <a:bodyPr/>
          <a:lstStyle/>
          <a:p>
            <a:r>
              <a:rPr lang="en-US" sz="3200" b="1" dirty="0">
                <a:solidFill>
                  <a:schemeClr val="accent3"/>
                </a:solidFill>
              </a:rPr>
              <a:t/>
            </a:r>
            <a:br>
              <a:rPr lang="en-US" sz="3200" b="1" dirty="0">
                <a:solidFill>
                  <a:schemeClr val="accent3"/>
                </a:solidFill>
              </a:rPr>
            </a:br>
            <a:r>
              <a:rPr lang="en-US" sz="3200" b="1" dirty="0">
                <a:solidFill>
                  <a:schemeClr val="accent3"/>
                </a:solidFill>
              </a:rPr>
              <a:t>Regulatory Framework</a:t>
            </a:r>
            <a:br>
              <a:rPr lang="en-US" sz="3200" b="1" dirty="0">
                <a:solidFill>
                  <a:schemeClr val="accent3"/>
                </a:solidFill>
              </a:rPr>
            </a:br>
            <a:r>
              <a:rPr lang="en-US" sz="2000" b="1" dirty="0">
                <a:solidFill>
                  <a:schemeClr val="accent3"/>
                </a:solidFill>
              </a:rPr>
              <a:t/>
            </a:r>
            <a:br>
              <a:rPr lang="en-US" sz="2000" b="1" dirty="0">
                <a:solidFill>
                  <a:schemeClr val="accent3"/>
                </a:solidFill>
              </a:rPr>
            </a:br>
            <a:r>
              <a:rPr lang="en-US" sz="2000" b="1" dirty="0">
                <a:solidFill>
                  <a:schemeClr val="accent3"/>
                </a:solidFill>
              </a:rPr>
              <a:t/>
            </a:r>
            <a:br>
              <a:rPr lang="en-US" sz="2000" b="1" dirty="0">
                <a:solidFill>
                  <a:schemeClr val="accent3"/>
                </a:solidFill>
              </a:rPr>
            </a:br>
            <a:r>
              <a:rPr lang="en-US" sz="2400" b="1" dirty="0">
                <a:solidFill>
                  <a:schemeClr val="accent3"/>
                </a:solidFill>
              </a:rPr>
              <a:t>1968 – Natural Gas Pipeline Safety Act </a:t>
            </a:r>
            <a:br>
              <a:rPr lang="en-US" sz="2400" b="1" dirty="0">
                <a:solidFill>
                  <a:schemeClr val="accent3"/>
                </a:solidFill>
              </a:rPr>
            </a:br>
            <a:r>
              <a:rPr lang="en-US" sz="2400" b="1" dirty="0">
                <a:solidFill>
                  <a:schemeClr val="accent3"/>
                </a:solidFill>
              </a:rPr>
              <a:t>    1979 – Hazardous Liquid Pipeline Safety Act  </a:t>
            </a:r>
            <a:r>
              <a:rPr lang="en-US" sz="2000" dirty="0">
                <a:solidFill>
                  <a:schemeClr val="accent3"/>
                </a:solidFill>
              </a:rPr>
              <a:t/>
            </a:r>
            <a:br>
              <a:rPr lang="en-US" sz="2000" dirty="0">
                <a:solidFill>
                  <a:schemeClr val="accent3"/>
                </a:solidFill>
              </a:rPr>
            </a:br>
            <a:r>
              <a:rPr lang="en-US" sz="2000" dirty="0">
                <a:solidFill>
                  <a:schemeClr val="accent3"/>
                </a:solidFill>
              </a:rPr>
              <a:t/>
            </a:r>
            <a:br>
              <a:rPr lang="en-US" sz="2000" dirty="0">
                <a:solidFill>
                  <a:schemeClr val="accent3"/>
                </a:solidFill>
              </a:rPr>
            </a:br>
            <a:r>
              <a:rPr lang="en-US" sz="2400" b="1" dirty="0">
                <a:solidFill>
                  <a:schemeClr val="accent3"/>
                </a:solidFill>
              </a:rPr>
              <a:t>1994 - </a:t>
            </a:r>
            <a:r>
              <a:rPr lang="en-US" sz="2000" dirty="0">
                <a:solidFill>
                  <a:schemeClr val="accent3"/>
                </a:solidFill>
              </a:rPr>
              <a:t> </a:t>
            </a:r>
            <a:r>
              <a:rPr lang="en-US" sz="2400" b="1" dirty="0">
                <a:solidFill>
                  <a:schemeClr val="accent3"/>
                </a:solidFill>
              </a:rPr>
              <a:t>PHMSA (Pipelines and Hazardous Materials Safety Administration)</a:t>
            </a:r>
            <a:r>
              <a:rPr lang="en-US" sz="2000" dirty="0">
                <a:solidFill>
                  <a:schemeClr val="accent3"/>
                </a:solidFill>
              </a:rPr>
              <a:t/>
            </a:r>
            <a:br>
              <a:rPr lang="en-US" sz="2000" dirty="0">
                <a:solidFill>
                  <a:schemeClr val="accent3"/>
                </a:solidFill>
              </a:rPr>
            </a:br>
            <a:r>
              <a:rPr lang="en-US" sz="2000" dirty="0">
                <a:solidFill>
                  <a:schemeClr val="accent3"/>
                </a:solidFill>
              </a:rPr>
              <a:t/>
            </a:r>
            <a:br>
              <a:rPr lang="en-US" sz="2000" dirty="0">
                <a:solidFill>
                  <a:schemeClr val="accent3"/>
                </a:solidFill>
              </a:rPr>
            </a:br>
            <a:r>
              <a:rPr lang="en-US" sz="2400" b="1" dirty="0">
                <a:solidFill>
                  <a:schemeClr val="accent3"/>
                </a:solidFill>
              </a:rPr>
              <a:t>Reauthorized Every four years</a:t>
            </a:r>
            <a:br>
              <a:rPr lang="en-US" sz="2400" b="1" dirty="0">
                <a:solidFill>
                  <a:schemeClr val="accent3"/>
                </a:solidFill>
              </a:rPr>
            </a:br>
            <a:r>
              <a:rPr lang="en-US" sz="2400" b="1" dirty="0">
                <a:solidFill>
                  <a:schemeClr val="accent3"/>
                </a:solidFill>
              </a:rPr>
              <a:t/>
            </a:r>
            <a:br>
              <a:rPr lang="en-US" sz="2400" b="1" dirty="0">
                <a:solidFill>
                  <a:schemeClr val="accent3"/>
                </a:solidFill>
              </a:rPr>
            </a:br>
            <a:r>
              <a:rPr lang="en-US" sz="2400" b="1" dirty="0">
                <a:solidFill>
                  <a:schemeClr val="accent3"/>
                </a:solidFill>
              </a:rPr>
              <a:t>The Protecting our Infrastructure of Pipelines and Enhancing Safety of 2020 </a:t>
            </a:r>
          </a:p>
        </p:txBody>
      </p:sp>
    </p:spTree>
    <p:extLst>
      <p:ext uri="{BB962C8B-B14F-4D97-AF65-F5344CB8AC3E}">
        <p14:creationId xmlns:p14="http://schemas.microsoft.com/office/powerpoint/2010/main" val="410918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86A42-F7C3-4FD1-B860-7FA32E87BFAA}"/>
              </a:ext>
            </a:extLst>
          </p:cNvPr>
          <p:cNvSpPr>
            <a:spLocks noGrp="1"/>
          </p:cNvSpPr>
          <p:nvPr>
            <p:ph type="title"/>
          </p:nvPr>
        </p:nvSpPr>
        <p:spPr>
          <a:xfrm>
            <a:off x="304800" y="533400"/>
            <a:ext cx="7886700" cy="1325563"/>
          </a:xfrm>
        </p:spPr>
        <p:txBody>
          <a:bodyPr/>
          <a:lstStyle/>
          <a:p>
            <a:r>
              <a:rPr lang="en-US" sz="3200" b="1" dirty="0">
                <a:solidFill>
                  <a:schemeClr val="bg1"/>
                </a:solidFill>
              </a:rPr>
              <a:t>Congressional Reauthorization</a:t>
            </a:r>
          </a:p>
        </p:txBody>
      </p:sp>
      <p:sp>
        <p:nvSpPr>
          <p:cNvPr id="3" name="Content Placeholder 2">
            <a:extLst>
              <a:ext uri="{FF2B5EF4-FFF2-40B4-BE49-F238E27FC236}">
                <a16:creationId xmlns:a16="http://schemas.microsoft.com/office/drawing/2014/main" xmlns="" id="{0976CE3E-33DC-4DE4-8C47-D831B67B3092}"/>
              </a:ext>
            </a:extLst>
          </p:cNvPr>
          <p:cNvSpPr>
            <a:spLocks noGrp="1"/>
          </p:cNvSpPr>
          <p:nvPr>
            <p:ph idx="1"/>
          </p:nvPr>
        </p:nvSpPr>
        <p:spPr>
          <a:xfrm>
            <a:off x="628650" y="1447800"/>
            <a:ext cx="7886700" cy="4351338"/>
          </a:xfrm>
        </p:spPr>
        <p:txBody>
          <a:bodyPr/>
          <a:lstStyle/>
          <a:p>
            <a:pPr lvl="0"/>
            <a:r>
              <a:rPr lang="en-US" sz="2400" dirty="0">
                <a:solidFill>
                  <a:schemeClr val="bg1"/>
                </a:solidFill>
              </a:rPr>
              <a:t>Every four years Congress reviews the national pipeline safety program (Pipeline Safety Act).  Also determines agency funding.</a:t>
            </a:r>
          </a:p>
          <a:p>
            <a:pPr lvl="0"/>
            <a:r>
              <a:rPr lang="en-US" sz="2400" dirty="0">
                <a:solidFill>
                  <a:schemeClr val="bg1"/>
                </a:solidFill>
              </a:rPr>
              <a:t>Process is known as a Congressional Reauthorization.</a:t>
            </a:r>
          </a:p>
          <a:p>
            <a:pPr lvl="0"/>
            <a:r>
              <a:rPr lang="en-US" sz="2400" dirty="0">
                <a:solidFill>
                  <a:schemeClr val="bg1"/>
                </a:solidFill>
              </a:rPr>
              <a:t>Congress may also include mandates for PHMSA to develop new rules, amend existing rules, or perform studies on the practicality of new requirements.</a:t>
            </a:r>
          </a:p>
          <a:p>
            <a:endParaRPr lang="en-US" dirty="0"/>
          </a:p>
        </p:txBody>
      </p:sp>
    </p:spTree>
    <p:extLst>
      <p:ext uri="{BB962C8B-B14F-4D97-AF65-F5344CB8AC3E}">
        <p14:creationId xmlns:p14="http://schemas.microsoft.com/office/powerpoint/2010/main" val="254131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86A42-F7C3-4FD1-B860-7FA32E87BFAA}"/>
              </a:ext>
            </a:extLst>
          </p:cNvPr>
          <p:cNvSpPr>
            <a:spLocks noGrp="1"/>
          </p:cNvSpPr>
          <p:nvPr>
            <p:ph type="title"/>
          </p:nvPr>
        </p:nvSpPr>
        <p:spPr/>
        <p:txBody>
          <a:bodyPr/>
          <a:lstStyle/>
          <a:p>
            <a:r>
              <a:rPr lang="en-US" sz="3600" dirty="0">
                <a:solidFill>
                  <a:schemeClr val="bg1"/>
                </a:solidFill>
              </a:rPr>
              <a:t>PHMSA Rulemaking Process</a:t>
            </a:r>
          </a:p>
        </p:txBody>
      </p:sp>
      <p:sp>
        <p:nvSpPr>
          <p:cNvPr id="3" name="Content Placeholder 2">
            <a:extLst>
              <a:ext uri="{FF2B5EF4-FFF2-40B4-BE49-F238E27FC236}">
                <a16:creationId xmlns:a16="http://schemas.microsoft.com/office/drawing/2014/main" xmlns="" id="{0976CE3E-33DC-4DE4-8C47-D831B67B3092}"/>
              </a:ext>
            </a:extLst>
          </p:cNvPr>
          <p:cNvSpPr>
            <a:spLocks noGrp="1"/>
          </p:cNvSpPr>
          <p:nvPr>
            <p:ph idx="1"/>
          </p:nvPr>
        </p:nvSpPr>
        <p:spPr>
          <a:xfrm>
            <a:off x="619125" y="1371600"/>
            <a:ext cx="7886700" cy="4351338"/>
          </a:xfrm>
        </p:spPr>
        <p:txBody>
          <a:bodyPr>
            <a:normAutofit/>
          </a:bodyPr>
          <a:lstStyle/>
          <a:p>
            <a:pPr lvl="0"/>
            <a:r>
              <a:rPr lang="en-US" dirty="0">
                <a:solidFill>
                  <a:schemeClr val="bg1"/>
                </a:solidFill>
              </a:rPr>
              <a:t>Federal rulemaking process steps/goals:</a:t>
            </a:r>
          </a:p>
          <a:p>
            <a:pPr lvl="1"/>
            <a:r>
              <a:rPr lang="en-US" sz="1600" dirty="0">
                <a:solidFill>
                  <a:schemeClr val="bg1"/>
                </a:solidFill>
              </a:rPr>
              <a:t>Inform the public</a:t>
            </a:r>
          </a:p>
          <a:p>
            <a:pPr lvl="1"/>
            <a:r>
              <a:rPr lang="en-US" sz="1600" dirty="0">
                <a:solidFill>
                  <a:schemeClr val="bg1"/>
                </a:solidFill>
              </a:rPr>
              <a:t>Review economic impact of proposed rules</a:t>
            </a:r>
          </a:p>
          <a:p>
            <a:pPr lvl="1"/>
            <a:r>
              <a:rPr lang="en-US" sz="1600" dirty="0">
                <a:solidFill>
                  <a:schemeClr val="bg1"/>
                </a:solidFill>
              </a:rPr>
              <a:t>PHMSA receives and answers all public comments</a:t>
            </a:r>
          </a:p>
          <a:p>
            <a:pPr lvl="1"/>
            <a:r>
              <a:rPr lang="en-US" sz="1600" dirty="0">
                <a:solidFill>
                  <a:schemeClr val="bg1"/>
                </a:solidFill>
              </a:rPr>
              <a:t>Review by Gas Pipeline Advisory Committee / Haz Liquid Advisory Committee</a:t>
            </a:r>
          </a:p>
          <a:p>
            <a:pPr lvl="2"/>
            <a:r>
              <a:rPr lang="en-US" sz="1600" dirty="0">
                <a:solidFill>
                  <a:schemeClr val="bg1"/>
                </a:solidFill>
              </a:rPr>
              <a:t>Advisory committees (GPAC/LPAC) have representatives from industry, regulators, and the general public.</a:t>
            </a:r>
          </a:p>
          <a:p>
            <a:pPr lvl="1"/>
            <a:r>
              <a:rPr lang="en-US" sz="1600" dirty="0">
                <a:solidFill>
                  <a:schemeClr val="bg1"/>
                </a:solidFill>
              </a:rPr>
              <a:t>Office of Management and Budget (OMB) must review most regulations before they become final</a:t>
            </a:r>
          </a:p>
          <a:p>
            <a:pPr lvl="1"/>
            <a:r>
              <a:rPr lang="en-US" sz="1600" dirty="0">
                <a:solidFill>
                  <a:schemeClr val="bg1"/>
                </a:solidFill>
              </a:rPr>
              <a:t>Congress routinely calls on PHMSA to provide updates on the status of rulemakings and mandates</a:t>
            </a:r>
          </a:p>
          <a:p>
            <a:pPr marL="0" indent="0">
              <a:buNone/>
            </a:pPr>
            <a:endParaRPr lang="en-US" dirty="0"/>
          </a:p>
        </p:txBody>
      </p:sp>
    </p:spTree>
    <p:extLst>
      <p:ext uri="{BB962C8B-B14F-4D97-AF65-F5344CB8AC3E}">
        <p14:creationId xmlns:p14="http://schemas.microsoft.com/office/powerpoint/2010/main" val="7768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86A42-F7C3-4FD1-B860-7FA32E87BFAA}"/>
              </a:ext>
            </a:extLst>
          </p:cNvPr>
          <p:cNvSpPr>
            <a:spLocks noGrp="1"/>
          </p:cNvSpPr>
          <p:nvPr>
            <p:ph type="title"/>
          </p:nvPr>
        </p:nvSpPr>
        <p:spPr>
          <a:xfrm>
            <a:off x="76200" y="228600"/>
            <a:ext cx="8991600" cy="1401763"/>
          </a:xfrm>
        </p:spPr>
        <p:txBody>
          <a:bodyPr/>
          <a:lstStyle/>
          <a:p>
            <a:r>
              <a:rPr lang="en-US" sz="3200" b="1" dirty="0">
                <a:solidFill>
                  <a:schemeClr val="bg1"/>
                </a:solidFill>
              </a:rPr>
              <a:t>Difference between a Law and a Regulation</a:t>
            </a:r>
          </a:p>
        </p:txBody>
      </p:sp>
      <p:sp>
        <p:nvSpPr>
          <p:cNvPr id="3" name="Content Placeholder 2">
            <a:extLst>
              <a:ext uri="{FF2B5EF4-FFF2-40B4-BE49-F238E27FC236}">
                <a16:creationId xmlns:a16="http://schemas.microsoft.com/office/drawing/2014/main" xmlns="" id="{0976CE3E-33DC-4DE4-8C47-D831B67B3092}"/>
              </a:ext>
            </a:extLst>
          </p:cNvPr>
          <p:cNvSpPr>
            <a:spLocks noGrp="1"/>
          </p:cNvSpPr>
          <p:nvPr>
            <p:ph idx="1"/>
          </p:nvPr>
        </p:nvSpPr>
        <p:spPr>
          <a:xfrm>
            <a:off x="647700" y="1371600"/>
            <a:ext cx="7848600" cy="4343400"/>
          </a:xfrm>
        </p:spPr>
        <p:txBody>
          <a:bodyPr>
            <a:noAutofit/>
          </a:bodyPr>
          <a:lstStyle/>
          <a:p>
            <a:pPr lvl="0"/>
            <a:r>
              <a:rPr lang="en-US" sz="2000" dirty="0">
                <a:solidFill>
                  <a:schemeClr val="bg1"/>
                </a:solidFill>
              </a:rPr>
              <a:t>Laws are general requirements passed by Congress. </a:t>
            </a:r>
          </a:p>
          <a:p>
            <a:pPr lvl="0"/>
            <a:r>
              <a:rPr lang="en-US" sz="2000" dirty="0">
                <a:solidFill>
                  <a:schemeClr val="bg1"/>
                </a:solidFill>
              </a:rPr>
              <a:t>Congress has passed laws creating PHMSA and giving them the authority to write and enforce pipeline safety regulations.</a:t>
            </a:r>
          </a:p>
          <a:p>
            <a:pPr lvl="0"/>
            <a:r>
              <a:rPr lang="en-US" sz="2000" dirty="0">
                <a:solidFill>
                  <a:schemeClr val="bg1"/>
                </a:solidFill>
              </a:rPr>
              <a:t>Federal pipeline safety statutes (law): 49 U.S.C. § 60101 to 60141.  USC is “United States Code”</a:t>
            </a:r>
          </a:p>
          <a:p>
            <a:pPr lvl="0"/>
            <a:r>
              <a:rPr lang="en-US" sz="2000" dirty="0">
                <a:solidFill>
                  <a:schemeClr val="bg1"/>
                </a:solidFill>
              </a:rPr>
              <a:t>Regulations are specific instructions on how to comply with the law. </a:t>
            </a:r>
          </a:p>
          <a:p>
            <a:pPr lvl="0"/>
            <a:r>
              <a:rPr lang="en-US" sz="2000" dirty="0">
                <a:solidFill>
                  <a:schemeClr val="bg1"/>
                </a:solidFill>
              </a:rPr>
              <a:t>Regulations are found in 40 C.F.R. 190 through 199.  CFR is “Code of Federal Regulations”.</a:t>
            </a:r>
          </a:p>
        </p:txBody>
      </p:sp>
    </p:spTree>
    <p:extLst>
      <p:ext uri="{BB962C8B-B14F-4D97-AF65-F5344CB8AC3E}">
        <p14:creationId xmlns:p14="http://schemas.microsoft.com/office/powerpoint/2010/main" val="171448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99156"/>
            <a:ext cx="8001000" cy="4648200"/>
          </a:xfrm>
        </p:spPr>
        <p:txBody>
          <a:bodyPr/>
          <a:lstStyle/>
          <a:p>
            <a:r>
              <a:rPr lang="en-US" dirty="0">
                <a:solidFill>
                  <a:schemeClr val="bg1"/>
                </a:solidFill>
                <a:latin typeface="Arial" pitchFamily="34" charset="0"/>
                <a:cs typeface="Arial" pitchFamily="34" charset="0"/>
              </a:rPr>
              <a:t/>
            </a:r>
            <a:br>
              <a:rPr lang="en-US" dirty="0">
                <a:solidFill>
                  <a:schemeClr val="bg1"/>
                </a:solidFill>
                <a:latin typeface="Arial" pitchFamily="34" charset="0"/>
                <a:cs typeface="Arial" pitchFamily="34" charset="0"/>
              </a:rPr>
            </a:br>
            <a:endParaRPr lang="en-US" dirty="0"/>
          </a:p>
        </p:txBody>
      </p:sp>
      <p:sp>
        <p:nvSpPr>
          <p:cNvPr id="3" name="Subtitle 2"/>
          <p:cNvSpPr>
            <a:spLocks noGrp="1"/>
          </p:cNvSpPr>
          <p:nvPr>
            <p:ph type="subTitle" idx="1"/>
          </p:nvPr>
        </p:nvSpPr>
        <p:spPr>
          <a:xfrm>
            <a:off x="571500" y="457200"/>
            <a:ext cx="8153400" cy="1906044"/>
          </a:xfrm>
        </p:spPr>
        <p:txBody>
          <a:bodyPr/>
          <a:lstStyle/>
          <a:p>
            <a:r>
              <a:rPr lang="en-US" sz="3600" b="1" dirty="0">
                <a:solidFill>
                  <a:schemeClr val="bg1"/>
                </a:solidFill>
                <a:latin typeface="Arial" pitchFamily="34" charset="0"/>
                <a:cs typeface="Arial" pitchFamily="34" charset="0"/>
              </a:rPr>
              <a:t>PHMSA has Exclusive Federal authority for all pipeline facilities</a:t>
            </a:r>
          </a:p>
          <a:p>
            <a:endParaRPr lang="en-US" dirty="0"/>
          </a:p>
        </p:txBody>
      </p:sp>
      <p:sp>
        <p:nvSpPr>
          <p:cNvPr id="4" name="Rectangle 3"/>
          <p:cNvSpPr/>
          <p:nvPr/>
        </p:nvSpPr>
        <p:spPr>
          <a:xfrm>
            <a:off x="152400" y="2368984"/>
            <a:ext cx="8991600" cy="3108543"/>
          </a:xfrm>
          <a:prstGeom prst="rect">
            <a:avLst/>
          </a:prstGeom>
        </p:spPr>
        <p:txBody>
          <a:bodyPr wrap="square">
            <a:spAutoFit/>
          </a:bodyPr>
          <a:lstStyle/>
          <a:p>
            <a:pPr marL="914400" lvl="1" indent="-457200">
              <a:buFont typeface="Arial" panose="020B0604020202020204" pitchFamily="34" charset="0"/>
              <a:buChar char="•"/>
            </a:pPr>
            <a:r>
              <a:rPr lang="en-US" sz="2800" dirty="0">
                <a:solidFill>
                  <a:schemeClr val="bg1"/>
                </a:solidFill>
                <a:cs typeface="Arial" pitchFamily="34" charset="0"/>
              </a:rPr>
              <a:t>States are allowed to regulate pipelines under a certificate from PHMSA </a:t>
            </a:r>
          </a:p>
          <a:p>
            <a:pPr marL="914400" lvl="1" indent="-457200">
              <a:buFont typeface="Arial" panose="020B0604020202020204" pitchFamily="34" charset="0"/>
              <a:buChar char="•"/>
            </a:pPr>
            <a:r>
              <a:rPr lang="en-US" sz="2800" dirty="0">
                <a:solidFill>
                  <a:schemeClr val="bg1"/>
                </a:solidFill>
                <a:cs typeface="Arial" pitchFamily="34" charset="0"/>
              </a:rPr>
              <a:t>For gas and/or hazardous liquids </a:t>
            </a:r>
          </a:p>
          <a:p>
            <a:pPr marL="914400" lvl="1" indent="-457200">
              <a:buFont typeface="Arial" panose="020B0604020202020204" pitchFamily="34" charset="0"/>
              <a:buChar char="•"/>
            </a:pPr>
            <a:r>
              <a:rPr lang="en-US" sz="2800" dirty="0">
                <a:solidFill>
                  <a:schemeClr val="bg1"/>
                </a:solidFill>
                <a:cs typeface="Arial" pitchFamily="34" charset="0"/>
              </a:rPr>
              <a:t>Utah certificate is for gas only</a:t>
            </a:r>
          </a:p>
          <a:p>
            <a:pPr marL="914400" lvl="1" indent="-457200">
              <a:buFont typeface="Arial" panose="020B0604020202020204" pitchFamily="34" charset="0"/>
              <a:buChar char="•"/>
            </a:pPr>
            <a:r>
              <a:rPr lang="en-US" sz="2800" dirty="0">
                <a:solidFill>
                  <a:schemeClr val="bg1"/>
                </a:solidFill>
                <a:cs typeface="Arial" pitchFamily="34" charset="0"/>
              </a:rPr>
              <a:t>Grant money made available</a:t>
            </a:r>
          </a:p>
          <a:p>
            <a:pPr lvl="1"/>
            <a:endParaRPr lang="en-US" sz="2800" dirty="0">
              <a:solidFill>
                <a:schemeClr val="bg1"/>
              </a:solidFill>
              <a:cs typeface="Arial" pitchFamily="34" charset="0"/>
            </a:endParaRPr>
          </a:p>
          <a:p>
            <a:pPr lvl="2"/>
            <a:endParaRPr lang="en-US" sz="2800" dirty="0">
              <a:solidFill>
                <a:schemeClr val="bg1"/>
              </a:solidFill>
              <a:cs typeface="Arial" pitchFamily="34" charset="0"/>
            </a:endParaRPr>
          </a:p>
        </p:txBody>
      </p:sp>
    </p:spTree>
    <p:extLst>
      <p:ext uri="{BB962C8B-B14F-4D97-AF65-F5344CB8AC3E}">
        <p14:creationId xmlns:p14="http://schemas.microsoft.com/office/powerpoint/2010/main" val="219387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168" y="228600"/>
            <a:ext cx="7923667" cy="1768475"/>
          </a:xfrm>
        </p:spPr>
        <p:txBody>
          <a:bodyPr/>
          <a:lstStyle/>
          <a:p>
            <a:r>
              <a:rPr lang="en-US" sz="3200" b="1" dirty="0">
                <a:solidFill>
                  <a:schemeClr val="accent3"/>
                </a:solidFill>
              </a:rPr>
              <a:t>Utah Code Title 54 </a:t>
            </a:r>
            <a:br>
              <a:rPr lang="en-US" sz="3200" b="1" dirty="0">
                <a:solidFill>
                  <a:schemeClr val="accent3"/>
                </a:solidFill>
              </a:rPr>
            </a:br>
            <a:r>
              <a:rPr lang="en-US" sz="3200" dirty="0">
                <a:solidFill>
                  <a:schemeClr val="accent3"/>
                </a:solidFill>
              </a:rPr>
              <a:t> </a:t>
            </a:r>
            <a:r>
              <a:rPr lang="en-US" sz="2800" dirty="0">
                <a:solidFill>
                  <a:schemeClr val="accent3"/>
                </a:solidFill>
              </a:rPr>
              <a:t>Public Utilities Statutes and Public Service Commission Rules</a:t>
            </a:r>
            <a:endParaRPr lang="en-US" sz="2800" dirty="0"/>
          </a:p>
        </p:txBody>
      </p:sp>
      <p:sp>
        <p:nvSpPr>
          <p:cNvPr id="5" name="Text Placeholder 4"/>
          <p:cNvSpPr>
            <a:spLocks noGrp="1"/>
          </p:cNvSpPr>
          <p:nvPr>
            <p:ph type="body" sz="quarter" idx="3"/>
          </p:nvPr>
        </p:nvSpPr>
        <p:spPr>
          <a:xfrm>
            <a:off x="448582" y="1687725"/>
            <a:ext cx="8500837" cy="1936240"/>
          </a:xfrm>
        </p:spPr>
        <p:txBody>
          <a:bodyPr/>
          <a:lstStyle/>
          <a:p>
            <a:r>
              <a:rPr lang="en-US" dirty="0">
                <a:solidFill>
                  <a:schemeClr val="accent3"/>
                </a:solidFill>
              </a:rPr>
              <a:t>Chapter 8a – “Damage to Underground Utility Facilities”</a:t>
            </a:r>
          </a:p>
          <a:p>
            <a:r>
              <a:rPr lang="en-US" dirty="0">
                <a:solidFill>
                  <a:schemeClr val="accent3"/>
                </a:solidFill>
              </a:rPr>
              <a:t>Chapter 13 – “Natural Gas Pipeline Safety”</a:t>
            </a:r>
          </a:p>
          <a:p>
            <a:endParaRPr lang="en-US" dirty="0">
              <a:solidFill>
                <a:schemeClr val="accent3"/>
              </a:solidFill>
            </a:endParaRPr>
          </a:p>
          <a:p>
            <a:endParaRPr lang="en-US" dirty="0"/>
          </a:p>
        </p:txBody>
      </p:sp>
      <p:sp>
        <p:nvSpPr>
          <p:cNvPr id="6" name="Content Placeholder 5"/>
          <p:cNvSpPr>
            <a:spLocks noGrp="1"/>
          </p:cNvSpPr>
          <p:nvPr>
            <p:ph sz="quarter" idx="4"/>
          </p:nvPr>
        </p:nvSpPr>
        <p:spPr>
          <a:xfrm>
            <a:off x="533400" y="3068303"/>
            <a:ext cx="8242300" cy="3256297"/>
          </a:xfrm>
        </p:spPr>
        <p:txBody>
          <a:bodyPr/>
          <a:lstStyle/>
          <a:p>
            <a:pPr marL="0" indent="0">
              <a:buNone/>
            </a:pPr>
            <a:r>
              <a:rPr lang="en-US" sz="2000" dirty="0">
                <a:solidFill>
                  <a:schemeClr val="accent3"/>
                </a:solidFill>
              </a:rPr>
              <a:t>R746-409 Pipeline Safety</a:t>
            </a:r>
          </a:p>
          <a:p>
            <a:pPr lvl="1"/>
            <a:r>
              <a:rPr lang="en-US" sz="2000" dirty="0">
                <a:solidFill>
                  <a:schemeClr val="bg1"/>
                </a:solidFill>
              </a:rPr>
              <a:t>Part 190 with the exclusion of Part 190.223 (Penalty amounts)</a:t>
            </a:r>
          </a:p>
          <a:p>
            <a:pPr lvl="1"/>
            <a:r>
              <a:rPr lang="en-US" sz="2000" dirty="0">
                <a:solidFill>
                  <a:schemeClr val="bg1"/>
                </a:solidFill>
              </a:rPr>
              <a:t>Part 191 – Annual, Incident and Safety Related Reports;</a:t>
            </a:r>
          </a:p>
          <a:p>
            <a:pPr lvl="1"/>
            <a:r>
              <a:rPr lang="en-US" sz="2000" dirty="0">
                <a:solidFill>
                  <a:schemeClr val="bg1"/>
                </a:solidFill>
              </a:rPr>
              <a:t>Part 192 – Minimum Pipeline Safety Standards;</a:t>
            </a:r>
          </a:p>
          <a:p>
            <a:pPr lvl="1"/>
            <a:r>
              <a:rPr lang="en-US" sz="2000" dirty="0">
                <a:solidFill>
                  <a:schemeClr val="bg1"/>
                </a:solidFill>
              </a:rPr>
              <a:t>Part 193 – Liquified Natural Gas Safety Standards;  </a:t>
            </a:r>
          </a:p>
          <a:p>
            <a:pPr lvl="1"/>
            <a:r>
              <a:rPr lang="en-US" sz="2000" dirty="0">
                <a:solidFill>
                  <a:schemeClr val="bg1"/>
                </a:solidFill>
              </a:rPr>
              <a:t>Part 198 - State Grants; and</a:t>
            </a:r>
          </a:p>
          <a:p>
            <a:pPr lvl="1"/>
            <a:r>
              <a:rPr lang="en-US" sz="2000" dirty="0">
                <a:solidFill>
                  <a:schemeClr val="bg1"/>
                </a:solidFill>
              </a:rPr>
              <a:t>Part 199., Drug Testing.</a:t>
            </a:r>
          </a:p>
          <a:p>
            <a:endParaRPr lang="en-US" sz="2000" dirty="0">
              <a:solidFill>
                <a:schemeClr val="accent3"/>
              </a:solidFill>
            </a:endParaRPr>
          </a:p>
          <a:p>
            <a:endParaRPr lang="en-US" sz="1800" dirty="0"/>
          </a:p>
        </p:txBody>
      </p:sp>
    </p:spTree>
    <p:extLst>
      <p:ext uri="{BB962C8B-B14F-4D97-AF65-F5344CB8AC3E}">
        <p14:creationId xmlns:p14="http://schemas.microsoft.com/office/powerpoint/2010/main" val="2018278177"/>
      </p:ext>
    </p:extLst>
  </p:cSld>
  <p:clrMapOvr>
    <a:masterClrMapping/>
  </p:clrMapOvr>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_3">
  <a:themeElements>
    <a:clrScheme name="自定义设计方案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_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95367 [Compatibility Mode]" id="{79A8FC34-D89A-4225-A88F-022CF098AC37}" vid="{F62EF00E-4C2D-4989-82C9-16AEC5391C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landscape-ppt-template-017</Template>
  <TotalTime>9619</TotalTime>
  <Words>779</Words>
  <Application>Microsoft Office PowerPoint</Application>
  <PresentationFormat>On-screen Show (4:3)</PresentationFormat>
  <Paragraphs>151</Paragraphs>
  <Slides>25</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Microsoft YaHei</vt:lpstr>
      <vt:lpstr>SimSun</vt:lpstr>
      <vt:lpstr>SimSun</vt:lpstr>
      <vt:lpstr>Arial</vt:lpstr>
      <vt:lpstr>Book Antiqua</vt:lpstr>
      <vt:lpstr>Calibri</vt:lpstr>
      <vt:lpstr>Cambria</vt:lpstr>
      <vt:lpstr>Lucida Sans</vt:lpstr>
      <vt:lpstr>黑体</vt:lpstr>
      <vt:lpstr>Times New Roman</vt:lpstr>
      <vt:lpstr>Wingdings 2</vt:lpstr>
      <vt:lpstr>自定义设计方案</vt:lpstr>
      <vt:lpstr>自定义设计方案_3</vt:lpstr>
      <vt:lpstr>默认设计模板</vt:lpstr>
      <vt:lpstr>Modèle par défaut</vt:lpstr>
      <vt:lpstr>PowerPoint Presentation</vt:lpstr>
      <vt:lpstr>UTPS – Utah Pipeline Safety PHMSA –  Pipeline Hazardous Material Safety    Administration NAPSR – National Association of pipeline  safety    Representatives RMVs –       Rupture-Mitigative Valves RCVs -  Remote Control Valves ASVs -  Auto Shutoff Valves HCA –       High Consequence Areas MCA –       Moderate Consequence Areas  </vt:lpstr>
      <vt:lpstr>Industry Organizations  AGA – American Gas Association APGA – American Public Gas Association INGAA – Interstate N.G. Association of America API – American Petroleum Institute</vt:lpstr>
      <vt:lpstr> Regulatory Framework   1968 – Natural Gas Pipeline Safety Act      1979 – Hazardous Liquid Pipeline Safety Act    1994 -  PHMSA (Pipelines and Hazardous Materials Safety Administration)  Reauthorized Every four years  The Protecting our Infrastructure of Pipelines and Enhancing Safety of 2020 </vt:lpstr>
      <vt:lpstr>Congressional Reauthorization</vt:lpstr>
      <vt:lpstr>PHMSA Rulemaking Process</vt:lpstr>
      <vt:lpstr>Difference between a Law and a Regulation</vt:lpstr>
      <vt:lpstr> </vt:lpstr>
      <vt:lpstr>Utah Code Title 54   Public Utilities Statutes and Public Service Commission Rules</vt:lpstr>
      <vt:lpstr>Part 193 - Liquefied Natural Gas: Federal Safety Standards  Subpart A- General Subpart B- Siting Requirements Subpart C- Design Subpart D- Construction Subpart E- Equipment Subpart F- Operation Subpart G- Maintenance Subpart H- Personnel Qualification Subpart I- Fire Protection Subpart J- Security   </vt:lpstr>
      <vt:lpstr>New Regulations - ”Maga Rule” Gas Rule –  Split Into Three Final Rules  RIN 1 – Safety of Gas Transmission Pipelines:    Published:  October 1, 2019       Effective Date:  July 1, 2020   RIN 2 – Repair Criteria, IM Improvements, Cathodic Protection, Management of Changes, and Other Related Amendments  Final Rule under development     RIN 3 – Gas Gathering Published: Nov. 15, 2021     Effective Date: May 16, 2022  </vt:lpstr>
      <vt:lpstr>PowerPoint Presentation</vt:lpstr>
      <vt:lpstr>RIN 3 – Gas Gathering   Published: Nov. 15, 2021     Effective Date: May 16, 2022   Emergency Response Plan,   Damage Prevention Plan,   Public awareness,  MAOP requirements,  corrosion control,   leak survey requirements,   Incident reporting, and   line marker.   </vt:lpstr>
      <vt:lpstr>RIN 2137-AF06 – Valve Installation and Min Rupture Detection   Published: April 8, 2022   Effective Date: Oct. 5, 2022   Applies to : Gas,  Liquid and Type A gathering &gt;6”   New Construction or replacement of 2 miles in any 5 miles contiguous pipelines  </vt:lpstr>
      <vt:lpstr>Regulated Pipeline Operators Types  </vt:lpstr>
      <vt:lpstr>Regulated  Intrastate Pipelines</vt:lpstr>
      <vt:lpstr>2021 UTPS’ Activities &amp; Accomplishments </vt:lpstr>
      <vt:lpstr> Notices Of Probable Violations (NOPV)   NOPV letters Issued in 2021:  22  Probable Violations from 2020:  66 Numbers Found during 2021:  160 Numbers corrected during 2021:  162   Carry over to 2022:    64 </vt:lpstr>
      <vt:lpstr>Most Frequent Probable Violations in 2021</vt:lpstr>
      <vt:lpstr>Utah Damage Prevention Stats 2021 </vt:lpstr>
      <vt:lpstr>PowerPoint Presentation</vt:lpstr>
      <vt:lpstr>PowerPoint Presentation</vt:lpstr>
      <vt:lpstr>PowerPoint Presentation</vt:lpstr>
      <vt:lpstr>PowerPoint Presentation</vt:lpstr>
      <vt:lpstr>PowerPoint Presentation</vt:lpstr>
    </vt:vector>
  </TitlesOfParts>
  <Company>State of South Dakota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Dakota Gas Pipeline Safety Program</dc:title>
  <dc:creator>pupr14210</dc:creator>
  <cp:lastModifiedBy>Fred Nass</cp:lastModifiedBy>
  <cp:revision>563</cp:revision>
  <cp:lastPrinted>2019-04-18T19:21:04Z</cp:lastPrinted>
  <dcterms:created xsi:type="dcterms:W3CDTF">2008-07-24T13:44:41Z</dcterms:created>
  <dcterms:modified xsi:type="dcterms:W3CDTF">2022-04-26T18:40:37Z</dcterms:modified>
</cp:coreProperties>
</file>