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268" r:id="rId3"/>
    <p:sldId id="274" r:id="rId4"/>
    <p:sldId id="272" r:id="rId5"/>
    <p:sldId id="277" r:id="rId6"/>
    <p:sldId id="267" r:id="rId7"/>
    <p:sldId id="276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6" autoAdjust="0"/>
    <p:restoredTop sz="88404" autoAdjust="0"/>
  </p:normalViewPr>
  <p:slideViewPr>
    <p:cSldViewPr snapToGrid="0">
      <p:cViewPr varScale="1">
        <p:scale>
          <a:sx n="63" d="100"/>
          <a:sy n="63" d="100"/>
        </p:scale>
        <p:origin x="10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1FC44-30D2-4E4F-9FFB-066B32E0F93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7A3A11-45C8-46FA-A6DA-A89ACE79EC52}">
      <dgm:prSet phldrT="[Text]"/>
      <dgm:spPr>
        <a:solidFill>
          <a:srgbClr val="EE3A43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/>
            <a:t>Operations</a:t>
          </a:r>
        </a:p>
      </dgm:t>
    </dgm:pt>
    <dgm:pt modelId="{12837E79-DBB7-40E0-BBFC-38A16D6ABC52}" type="parTrans" cxnId="{64118C9D-EBEE-4CAA-961F-0D4AB478E986}">
      <dgm:prSet/>
      <dgm:spPr/>
      <dgm:t>
        <a:bodyPr/>
        <a:lstStyle/>
        <a:p>
          <a:endParaRPr lang="en-US"/>
        </a:p>
      </dgm:t>
    </dgm:pt>
    <dgm:pt modelId="{6F8373EB-BC0C-45A3-873C-83AD914A3D7C}" type="sibTrans" cxnId="{64118C9D-EBEE-4CAA-961F-0D4AB478E986}">
      <dgm:prSet/>
      <dgm:spPr/>
      <dgm:t>
        <a:bodyPr/>
        <a:lstStyle/>
        <a:p>
          <a:endParaRPr lang="en-US"/>
        </a:p>
      </dgm:t>
    </dgm:pt>
    <dgm:pt modelId="{31D4B4CB-9665-4129-B540-14C2EE0773B9}">
      <dgm:prSet/>
      <dgm:spPr>
        <a:solidFill>
          <a:srgbClr val="FAC2C5"/>
        </a:solidFill>
      </dgm:spPr>
      <dgm:t>
        <a:bodyPr/>
        <a:lstStyle/>
        <a:p>
          <a:r>
            <a:rPr lang="en-US" dirty="0"/>
            <a:t>Global Security Operations Center</a:t>
          </a:r>
        </a:p>
      </dgm:t>
    </dgm:pt>
    <dgm:pt modelId="{EBA3A319-5DE6-4795-9BC1-A301E289F59D}" type="parTrans" cxnId="{C4F4288D-D31C-4989-8E99-5101D4B95E59}">
      <dgm:prSet/>
      <dgm:spPr/>
      <dgm:t>
        <a:bodyPr/>
        <a:lstStyle/>
        <a:p>
          <a:endParaRPr lang="en-US"/>
        </a:p>
      </dgm:t>
    </dgm:pt>
    <dgm:pt modelId="{DA0A6322-DBFE-48E5-80D0-2437021DABC0}" type="sibTrans" cxnId="{C4F4288D-D31C-4989-8E99-5101D4B95E59}">
      <dgm:prSet/>
      <dgm:spPr/>
      <dgm:t>
        <a:bodyPr/>
        <a:lstStyle/>
        <a:p>
          <a:endParaRPr lang="en-US"/>
        </a:p>
      </dgm:t>
    </dgm:pt>
    <dgm:pt modelId="{71778AFB-F58D-49B2-96A1-2FA3BA188C6A}">
      <dgm:prSet/>
      <dgm:spPr>
        <a:solidFill>
          <a:srgbClr val="FAC2C5"/>
        </a:solidFill>
      </dgm:spPr>
      <dgm:t>
        <a:bodyPr/>
        <a:lstStyle/>
        <a:p>
          <a:r>
            <a:rPr lang="en-US" dirty="0"/>
            <a:t>Threat intelligence</a:t>
          </a:r>
        </a:p>
      </dgm:t>
    </dgm:pt>
    <dgm:pt modelId="{A4855877-9C01-4F6F-9948-5F1A460FF428}" type="parTrans" cxnId="{4D7CFCD7-1576-4A74-854A-1BD419CADA65}">
      <dgm:prSet/>
      <dgm:spPr/>
      <dgm:t>
        <a:bodyPr/>
        <a:lstStyle/>
        <a:p>
          <a:endParaRPr lang="en-US"/>
        </a:p>
      </dgm:t>
    </dgm:pt>
    <dgm:pt modelId="{EFCBE26B-8335-4F40-9991-0461ECC1D979}" type="sibTrans" cxnId="{4D7CFCD7-1576-4A74-854A-1BD419CADA65}">
      <dgm:prSet/>
      <dgm:spPr/>
      <dgm:t>
        <a:bodyPr/>
        <a:lstStyle/>
        <a:p>
          <a:endParaRPr lang="en-US"/>
        </a:p>
      </dgm:t>
    </dgm:pt>
    <dgm:pt modelId="{7B48C1B1-9029-42D2-B82A-7B75A9BFBE54}">
      <dgm:prSet/>
      <dgm:spPr>
        <a:solidFill>
          <a:srgbClr val="FAC2C5"/>
        </a:solidFill>
      </dgm:spPr>
      <dgm:t>
        <a:bodyPr/>
        <a:lstStyle/>
        <a:p>
          <a:r>
            <a:rPr lang="en-US" dirty="0"/>
            <a:t>Incident Response and Continuity</a:t>
          </a:r>
        </a:p>
      </dgm:t>
    </dgm:pt>
    <dgm:pt modelId="{35C642E7-6465-4FF2-83E0-E0800869C4D4}" type="parTrans" cxnId="{9DD7EDED-18C8-484C-8C13-44D126800922}">
      <dgm:prSet/>
      <dgm:spPr/>
      <dgm:t>
        <a:bodyPr/>
        <a:lstStyle/>
        <a:p>
          <a:endParaRPr lang="en-US"/>
        </a:p>
      </dgm:t>
    </dgm:pt>
    <dgm:pt modelId="{1B6C1D2C-096C-4D4F-86C0-E79BF98F2068}" type="sibTrans" cxnId="{9DD7EDED-18C8-484C-8C13-44D126800922}">
      <dgm:prSet/>
      <dgm:spPr/>
      <dgm:t>
        <a:bodyPr/>
        <a:lstStyle/>
        <a:p>
          <a:endParaRPr lang="en-US"/>
        </a:p>
      </dgm:t>
    </dgm:pt>
    <dgm:pt modelId="{FE895FB1-B639-437F-BC86-7B7254F1ACD2}">
      <dgm:prSet/>
      <dgm:spPr>
        <a:solidFill>
          <a:srgbClr val="EE3A43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/>
            <a:t>Architecture and Engineering</a:t>
          </a:r>
        </a:p>
      </dgm:t>
    </dgm:pt>
    <dgm:pt modelId="{8C1E2BF4-A008-42E3-A8C0-B00A7F260EEB}" type="parTrans" cxnId="{EA4ACBDA-B937-49B5-A287-F2A4018BF232}">
      <dgm:prSet/>
      <dgm:spPr/>
      <dgm:t>
        <a:bodyPr/>
        <a:lstStyle/>
        <a:p>
          <a:endParaRPr lang="en-US"/>
        </a:p>
      </dgm:t>
    </dgm:pt>
    <dgm:pt modelId="{DA8D9B5B-6B17-453B-8406-9834F79F9BEE}" type="sibTrans" cxnId="{EA4ACBDA-B937-49B5-A287-F2A4018BF232}">
      <dgm:prSet/>
      <dgm:spPr/>
      <dgm:t>
        <a:bodyPr/>
        <a:lstStyle/>
        <a:p>
          <a:endParaRPr lang="en-US"/>
        </a:p>
      </dgm:t>
    </dgm:pt>
    <dgm:pt modelId="{C5D633B2-DED0-456C-9913-9516CF4AA4FC}">
      <dgm:prSet/>
      <dgm:spPr>
        <a:solidFill>
          <a:srgbClr val="FAC2C5"/>
        </a:solidFill>
      </dgm:spPr>
      <dgm:t>
        <a:bodyPr/>
        <a:lstStyle/>
        <a:p>
          <a:r>
            <a:rPr lang="en-US" dirty="0"/>
            <a:t>Infrastructure and systems design</a:t>
          </a:r>
        </a:p>
      </dgm:t>
    </dgm:pt>
    <dgm:pt modelId="{311EF8DF-7DFE-4CDE-BD27-876056507192}" type="parTrans" cxnId="{ED8E8A86-0B98-45C6-A880-02368D86DA2E}">
      <dgm:prSet/>
      <dgm:spPr/>
      <dgm:t>
        <a:bodyPr/>
        <a:lstStyle/>
        <a:p>
          <a:endParaRPr lang="en-US"/>
        </a:p>
      </dgm:t>
    </dgm:pt>
    <dgm:pt modelId="{23DE2706-9974-4FDD-995D-ED8FE8BBE523}" type="sibTrans" cxnId="{ED8E8A86-0B98-45C6-A880-02368D86DA2E}">
      <dgm:prSet/>
      <dgm:spPr/>
      <dgm:t>
        <a:bodyPr/>
        <a:lstStyle/>
        <a:p>
          <a:endParaRPr lang="en-US"/>
        </a:p>
      </dgm:t>
    </dgm:pt>
    <dgm:pt modelId="{FEECB37A-D4B7-428F-8682-CD9A4689B12F}">
      <dgm:prSet/>
      <dgm:spPr>
        <a:solidFill>
          <a:srgbClr val="FAC2C5"/>
        </a:solidFill>
      </dgm:spPr>
      <dgm:t>
        <a:bodyPr/>
        <a:lstStyle/>
        <a:p>
          <a:r>
            <a:rPr lang="en-US" dirty="0"/>
            <a:t>Policies and standards</a:t>
          </a:r>
        </a:p>
      </dgm:t>
    </dgm:pt>
    <dgm:pt modelId="{3FAA1904-AB74-4044-85E8-2251C8F5E425}" type="parTrans" cxnId="{523E06E7-54B5-49A5-B470-384A76506769}">
      <dgm:prSet/>
      <dgm:spPr/>
      <dgm:t>
        <a:bodyPr/>
        <a:lstStyle/>
        <a:p>
          <a:endParaRPr lang="en-US"/>
        </a:p>
      </dgm:t>
    </dgm:pt>
    <dgm:pt modelId="{AB631D4B-A546-4E83-A987-B5B957E28F03}" type="sibTrans" cxnId="{523E06E7-54B5-49A5-B470-384A76506769}">
      <dgm:prSet/>
      <dgm:spPr/>
      <dgm:t>
        <a:bodyPr/>
        <a:lstStyle/>
        <a:p>
          <a:endParaRPr lang="en-US"/>
        </a:p>
      </dgm:t>
    </dgm:pt>
    <dgm:pt modelId="{D6141C8D-468F-49AA-9FFD-9FC9C8AB1CE8}">
      <dgm:prSet/>
      <dgm:spPr>
        <a:solidFill>
          <a:srgbClr val="FAC2C5"/>
        </a:solidFill>
      </dgm:spPr>
      <dgm:t>
        <a:bodyPr/>
        <a:lstStyle/>
        <a:p>
          <a:r>
            <a:rPr lang="en-US" dirty="0"/>
            <a:t>Operational technology</a:t>
          </a:r>
        </a:p>
      </dgm:t>
    </dgm:pt>
    <dgm:pt modelId="{E81B3A46-9826-4C35-B6A6-605344F7A1D2}" type="parTrans" cxnId="{018F1609-E739-4F7F-B915-B1A12317E384}">
      <dgm:prSet/>
      <dgm:spPr/>
      <dgm:t>
        <a:bodyPr/>
        <a:lstStyle/>
        <a:p>
          <a:endParaRPr lang="en-US"/>
        </a:p>
      </dgm:t>
    </dgm:pt>
    <dgm:pt modelId="{25070388-2DCC-4EE9-9A83-F9114E22E3B2}" type="sibTrans" cxnId="{018F1609-E739-4F7F-B915-B1A12317E384}">
      <dgm:prSet/>
      <dgm:spPr/>
      <dgm:t>
        <a:bodyPr/>
        <a:lstStyle/>
        <a:p>
          <a:endParaRPr lang="en-US"/>
        </a:p>
      </dgm:t>
    </dgm:pt>
    <dgm:pt modelId="{494DB96C-52D3-4F87-A9B6-B4A642B14242}">
      <dgm:prSet/>
      <dgm:spPr>
        <a:solidFill>
          <a:srgbClr val="EE3A43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/>
            <a:t>Engagement and Assurance</a:t>
          </a:r>
        </a:p>
      </dgm:t>
    </dgm:pt>
    <dgm:pt modelId="{30B123E0-BF3E-425F-9B22-7D2CAB891F96}" type="parTrans" cxnId="{D83635B2-AB41-40F2-B21B-5E84A36B21B4}">
      <dgm:prSet/>
      <dgm:spPr/>
      <dgm:t>
        <a:bodyPr/>
        <a:lstStyle/>
        <a:p>
          <a:endParaRPr lang="en-US"/>
        </a:p>
      </dgm:t>
    </dgm:pt>
    <dgm:pt modelId="{72B43080-54AF-4E8A-A2B7-5629EA14A2ED}" type="sibTrans" cxnId="{D83635B2-AB41-40F2-B21B-5E84A36B21B4}">
      <dgm:prSet/>
      <dgm:spPr/>
      <dgm:t>
        <a:bodyPr/>
        <a:lstStyle/>
        <a:p>
          <a:endParaRPr lang="en-US"/>
        </a:p>
      </dgm:t>
    </dgm:pt>
    <dgm:pt modelId="{E3479A88-9A4A-4C72-8F8F-2A69E6AF4120}">
      <dgm:prSet/>
      <dgm:spPr>
        <a:solidFill>
          <a:srgbClr val="FAC2C5"/>
        </a:solidFill>
      </dgm:spPr>
      <dgm:t>
        <a:bodyPr/>
        <a:lstStyle/>
        <a:p>
          <a:r>
            <a:rPr lang="en-US" dirty="0"/>
            <a:t>Sector programs</a:t>
          </a:r>
        </a:p>
      </dgm:t>
    </dgm:pt>
    <dgm:pt modelId="{A87B835C-8548-40BF-8AF9-E5C95B08DF20}" type="parTrans" cxnId="{97A4F702-351E-45DB-9EE7-56FF6C57D53F}">
      <dgm:prSet/>
      <dgm:spPr/>
      <dgm:t>
        <a:bodyPr/>
        <a:lstStyle/>
        <a:p>
          <a:endParaRPr lang="en-US"/>
        </a:p>
      </dgm:t>
    </dgm:pt>
    <dgm:pt modelId="{F7F3EC46-85A1-45B2-B32E-5B844865E4D6}" type="sibTrans" cxnId="{97A4F702-351E-45DB-9EE7-56FF6C57D53F}">
      <dgm:prSet/>
      <dgm:spPr/>
      <dgm:t>
        <a:bodyPr/>
        <a:lstStyle/>
        <a:p>
          <a:endParaRPr lang="en-US"/>
        </a:p>
      </dgm:t>
    </dgm:pt>
    <dgm:pt modelId="{7501B375-2AF1-470B-B34D-009A1724E68C}">
      <dgm:prSet/>
      <dgm:spPr>
        <a:solidFill>
          <a:srgbClr val="FAC2C5"/>
        </a:solidFill>
      </dgm:spPr>
      <dgm:t>
        <a:bodyPr/>
        <a:lstStyle/>
        <a:p>
          <a:r>
            <a:rPr lang="en-US" dirty="0"/>
            <a:t>Phishing</a:t>
          </a:r>
        </a:p>
      </dgm:t>
    </dgm:pt>
    <dgm:pt modelId="{3944AAB1-64CF-4A19-BE81-B2B98E95F374}" type="parTrans" cxnId="{7CEBD554-D335-42E1-B91B-CE0BB635EF38}">
      <dgm:prSet/>
      <dgm:spPr/>
      <dgm:t>
        <a:bodyPr/>
        <a:lstStyle/>
        <a:p>
          <a:endParaRPr lang="en-US"/>
        </a:p>
      </dgm:t>
    </dgm:pt>
    <dgm:pt modelId="{1CBDE836-87D3-46D7-908E-BA9F4EC7A7A0}" type="sibTrans" cxnId="{7CEBD554-D335-42E1-B91B-CE0BB635EF38}">
      <dgm:prSet/>
      <dgm:spPr/>
      <dgm:t>
        <a:bodyPr/>
        <a:lstStyle/>
        <a:p>
          <a:endParaRPr lang="en-US"/>
        </a:p>
      </dgm:t>
    </dgm:pt>
    <dgm:pt modelId="{8B142100-1C57-4214-90D0-97C8BC4818EA}">
      <dgm:prSet/>
      <dgm:spPr>
        <a:solidFill>
          <a:srgbClr val="FAC2C5"/>
        </a:solidFill>
      </dgm:spPr>
      <dgm:t>
        <a:bodyPr/>
        <a:lstStyle/>
        <a:p>
          <a:r>
            <a:rPr lang="en-US" dirty="0"/>
            <a:t>Audit and Compliance</a:t>
          </a:r>
        </a:p>
      </dgm:t>
    </dgm:pt>
    <dgm:pt modelId="{DA43CE1D-6B2A-4065-9B89-74FD16FD4D72}" type="parTrans" cxnId="{68476886-4F6F-406B-B6E7-9DF9DCE6D20C}">
      <dgm:prSet/>
      <dgm:spPr/>
      <dgm:t>
        <a:bodyPr/>
        <a:lstStyle/>
        <a:p>
          <a:endParaRPr lang="en-US"/>
        </a:p>
      </dgm:t>
    </dgm:pt>
    <dgm:pt modelId="{A912D816-2DDE-4CEA-A08D-F3ADFACCF5EE}" type="sibTrans" cxnId="{68476886-4F6F-406B-B6E7-9DF9DCE6D20C}">
      <dgm:prSet/>
      <dgm:spPr/>
      <dgm:t>
        <a:bodyPr/>
        <a:lstStyle/>
        <a:p>
          <a:endParaRPr lang="en-US"/>
        </a:p>
      </dgm:t>
    </dgm:pt>
    <dgm:pt modelId="{43D48CDF-CBB7-4C61-BF45-553B81367CA0}">
      <dgm:prSet/>
      <dgm:spPr>
        <a:solidFill>
          <a:srgbClr val="FAC2C5"/>
        </a:solidFill>
      </dgm:spPr>
      <dgm:t>
        <a:bodyPr/>
        <a:lstStyle/>
        <a:p>
          <a:r>
            <a:rPr lang="en-US" dirty="0"/>
            <a:t>Cyber</a:t>
          </a:r>
        </a:p>
      </dgm:t>
    </dgm:pt>
    <dgm:pt modelId="{8E74D9C8-5CCB-4285-AF75-738104412137}" type="parTrans" cxnId="{190EDD1B-0B5A-422B-A227-59772ECAE82D}">
      <dgm:prSet/>
      <dgm:spPr/>
      <dgm:t>
        <a:bodyPr/>
        <a:lstStyle/>
        <a:p>
          <a:endParaRPr lang="en-US"/>
        </a:p>
      </dgm:t>
    </dgm:pt>
    <dgm:pt modelId="{159BE867-6E24-4FAB-B060-4CE9F8986CC8}" type="sibTrans" cxnId="{190EDD1B-0B5A-422B-A227-59772ECAE82D}">
      <dgm:prSet/>
      <dgm:spPr/>
      <dgm:t>
        <a:bodyPr/>
        <a:lstStyle/>
        <a:p>
          <a:endParaRPr lang="en-US"/>
        </a:p>
      </dgm:t>
    </dgm:pt>
    <dgm:pt modelId="{F76355E1-44B3-45C4-933B-D5A9E35B3CFD}">
      <dgm:prSet/>
      <dgm:spPr>
        <a:solidFill>
          <a:srgbClr val="FAC2C5"/>
        </a:solidFill>
      </dgm:spPr>
      <dgm:t>
        <a:bodyPr/>
        <a:lstStyle/>
        <a:p>
          <a:r>
            <a:rPr lang="en-US" dirty="0"/>
            <a:t>Physical</a:t>
          </a:r>
        </a:p>
      </dgm:t>
    </dgm:pt>
    <dgm:pt modelId="{12DBBEB3-8C0F-4ACB-9C76-9ECC5C884AA0}" type="parTrans" cxnId="{80667729-4728-4F49-A797-C9793D8629DA}">
      <dgm:prSet/>
      <dgm:spPr/>
      <dgm:t>
        <a:bodyPr/>
        <a:lstStyle/>
        <a:p>
          <a:endParaRPr lang="en-US"/>
        </a:p>
      </dgm:t>
    </dgm:pt>
    <dgm:pt modelId="{34AE7C1B-33E5-41CF-98A8-A125C9BF4D1D}" type="sibTrans" cxnId="{80667729-4728-4F49-A797-C9793D8629DA}">
      <dgm:prSet/>
      <dgm:spPr/>
      <dgm:t>
        <a:bodyPr/>
        <a:lstStyle/>
        <a:p>
          <a:endParaRPr lang="en-US"/>
        </a:p>
      </dgm:t>
    </dgm:pt>
    <dgm:pt modelId="{2B87E40F-E60A-4DD4-B372-E3F81C0AEB2B}">
      <dgm:prSet/>
      <dgm:spPr>
        <a:solidFill>
          <a:srgbClr val="FAC2C5"/>
        </a:solidFill>
      </dgm:spPr>
      <dgm:t>
        <a:bodyPr/>
        <a:lstStyle/>
        <a:p>
          <a:r>
            <a:rPr lang="en-US" dirty="0"/>
            <a:t>Information technology</a:t>
          </a:r>
        </a:p>
      </dgm:t>
    </dgm:pt>
    <dgm:pt modelId="{896A8B58-F410-4871-AA6C-5B0F6EB5B2E7}" type="parTrans" cxnId="{823AEA7D-C107-46BE-B82A-D6DB3B130B66}">
      <dgm:prSet/>
      <dgm:spPr/>
      <dgm:t>
        <a:bodyPr/>
        <a:lstStyle/>
        <a:p>
          <a:endParaRPr lang="en-US"/>
        </a:p>
      </dgm:t>
    </dgm:pt>
    <dgm:pt modelId="{2B61FC58-26E1-4CC0-9828-26D819542078}" type="sibTrans" cxnId="{823AEA7D-C107-46BE-B82A-D6DB3B130B66}">
      <dgm:prSet/>
      <dgm:spPr/>
      <dgm:t>
        <a:bodyPr/>
        <a:lstStyle/>
        <a:p>
          <a:endParaRPr lang="en-US"/>
        </a:p>
      </dgm:t>
    </dgm:pt>
    <dgm:pt modelId="{C96A4C1A-352D-4F55-92C9-B0C1DF5588FE}">
      <dgm:prSet/>
      <dgm:spPr>
        <a:solidFill>
          <a:srgbClr val="FAC2C5"/>
        </a:solidFill>
      </dgm:spPr>
      <dgm:t>
        <a:bodyPr/>
        <a:lstStyle/>
        <a:p>
          <a:r>
            <a:rPr lang="en-US" dirty="0"/>
            <a:t>Government partnerships</a:t>
          </a:r>
        </a:p>
      </dgm:t>
    </dgm:pt>
    <dgm:pt modelId="{11077A47-E90C-4F85-928D-2BE42291606D}" type="parTrans" cxnId="{57C65BF0-D7A4-400F-8748-3F0998CBE431}">
      <dgm:prSet/>
      <dgm:spPr/>
      <dgm:t>
        <a:bodyPr/>
        <a:lstStyle/>
        <a:p>
          <a:endParaRPr lang="en-US"/>
        </a:p>
      </dgm:t>
    </dgm:pt>
    <dgm:pt modelId="{CB4574D4-EF38-4B9A-A790-31E7490693E5}" type="sibTrans" cxnId="{57C65BF0-D7A4-400F-8748-3F0998CBE431}">
      <dgm:prSet/>
      <dgm:spPr/>
      <dgm:t>
        <a:bodyPr/>
        <a:lstStyle/>
        <a:p>
          <a:endParaRPr lang="en-US"/>
        </a:p>
      </dgm:t>
    </dgm:pt>
    <dgm:pt modelId="{1AF32BB6-2A1F-4A38-B5DA-F32A026B8EA9}">
      <dgm:prSet/>
      <dgm:spPr>
        <a:solidFill>
          <a:srgbClr val="FAC2C5"/>
        </a:solidFill>
      </dgm:spPr>
      <dgm:t>
        <a:bodyPr/>
        <a:lstStyle/>
        <a:p>
          <a:r>
            <a:rPr lang="en-US" dirty="0"/>
            <a:t>Training</a:t>
          </a:r>
        </a:p>
      </dgm:t>
    </dgm:pt>
    <dgm:pt modelId="{4875DFCF-C174-4889-AB61-E2A245B8111B}" type="parTrans" cxnId="{6EB48FF2-AC2B-4454-AA6A-5CCAB3D88075}">
      <dgm:prSet/>
      <dgm:spPr/>
      <dgm:t>
        <a:bodyPr/>
        <a:lstStyle/>
        <a:p>
          <a:endParaRPr lang="en-US"/>
        </a:p>
      </dgm:t>
    </dgm:pt>
    <dgm:pt modelId="{744B39C9-E48B-48EF-A32B-7EC9815F374E}" type="sibTrans" cxnId="{6EB48FF2-AC2B-4454-AA6A-5CCAB3D88075}">
      <dgm:prSet/>
      <dgm:spPr/>
      <dgm:t>
        <a:bodyPr/>
        <a:lstStyle/>
        <a:p>
          <a:endParaRPr lang="en-US"/>
        </a:p>
      </dgm:t>
    </dgm:pt>
    <dgm:pt modelId="{03148106-AD56-4CD9-913E-AB4D3E747690}">
      <dgm:prSet/>
      <dgm:spPr>
        <a:solidFill>
          <a:srgbClr val="FAC2C5"/>
        </a:solidFill>
      </dgm:spPr>
      <dgm:t>
        <a:bodyPr/>
        <a:lstStyle/>
        <a:p>
          <a:r>
            <a:rPr lang="en-US" dirty="0"/>
            <a:t>Third party risk management</a:t>
          </a:r>
        </a:p>
      </dgm:t>
    </dgm:pt>
    <dgm:pt modelId="{E83E9F8C-6588-44F5-A013-15656C6397AB}" type="parTrans" cxnId="{1EE6DE21-50B7-485A-98B6-8CF5BC822CD5}">
      <dgm:prSet/>
      <dgm:spPr/>
      <dgm:t>
        <a:bodyPr/>
        <a:lstStyle/>
        <a:p>
          <a:endParaRPr lang="en-US"/>
        </a:p>
      </dgm:t>
    </dgm:pt>
    <dgm:pt modelId="{4149BCD5-956C-4C9C-9961-B9397654C698}" type="sibTrans" cxnId="{1EE6DE21-50B7-485A-98B6-8CF5BC822CD5}">
      <dgm:prSet/>
      <dgm:spPr/>
      <dgm:t>
        <a:bodyPr/>
        <a:lstStyle/>
        <a:p>
          <a:endParaRPr lang="en-US"/>
        </a:p>
      </dgm:t>
    </dgm:pt>
    <dgm:pt modelId="{1479B652-5227-4F56-A11D-0C35FFDAA73D}" type="pres">
      <dgm:prSet presAssocID="{B151FC44-30D2-4E4F-9FFB-066B32E0F93E}" presName="Name0" presStyleCnt="0">
        <dgm:presLayoutVars>
          <dgm:dir/>
          <dgm:animLvl val="lvl"/>
          <dgm:resizeHandles val="exact"/>
        </dgm:presLayoutVars>
      </dgm:prSet>
      <dgm:spPr/>
    </dgm:pt>
    <dgm:pt modelId="{98D237A6-E598-4032-8D84-46BDB4EE03EB}" type="pres">
      <dgm:prSet presAssocID="{897A3A11-45C8-46FA-A6DA-A89ACE79EC52}" presName="composite" presStyleCnt="0"/>
      <dgm:spPr/>
    </dgm:pt>
    <dgm:pt modelId="{D6CD3332-A0B7-4D2E-AD4F-ED7195CF8442}" type="pres">
      <dgm:prSet presAssocID="{897A3A11-45C8-46FA-A6DA-A89ACE79EC5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2C7E45B-BB91-4DA3-B2DF-59BA4DCEC35F}" type="pres">
      <dgm:prSet presAssocID="{897A3A11-45C8-46FA-A6DA-A89ACE79EC52}" presName="desTx" presStyleLbl="alignAccFollowNode1" presStyleIdx="0" presStyleCnt="3">
        <dgm:presLayoutVars>
          <dgm:bulletEnabled val="1"/>
        </dgm:presLayoutVars>
      </dgm:prSet>
      <dgm:spPr/>
    </dgm:pt>
    <dgm:pt modelId="{C61C9BA7-6C46-4CEC-A50F-5AAA5E69C859}" type="pres">
      <dgm:prSet presAssocID="{6F8373EB-BC0C-45A3-873C-83AD914A3D7C}" presName="space" presStyleCnt="0"/>
      <dgm:spPr/>
    </dgm:pt>
    <dgm:pt modelId="{B3DAA9DD-9A23-45D3-8E9B-DD2A400E962D}" type="pres">
      <dgm:prSet presAssocID="{FE895FB1-B639-437F-BC86-7B7254F1ACD2}" presName="composite" presStyleCnt="0"/>
      <dgm:spPr/>
    </dgm:pt>
    <dgm:pt modelId="{5CDF2D59-5F3F-4910-A5B3-222541C846C3}" type="pres">
      <dgm:prSet presAssocID="{FE895FB1-B639-437F-BC86-7B7254F1ACD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D19FAFC-6C77-4E08-B449-7A4A7F710B8E}" type="pres">
      <dgm:prSet presAssocID="{FE895FB1-B639-437F-BC86-7B7254F1ACD2}" presName="desTx" presStyleLbl="alignAccFollowNode1" presStyleIdx="1" presStyleCnt="3">
        <dgm:presLayoutVars>
          <dgm:bulletEnabled val="1"/>
        </dgm:presLayoutVars>
      </dgm:prSet>
      <dgm:spPr/>
    </dgm:pt>
    <dgm:pt modelId="{522DE37E-9E1A-409F-A26C-FF6973840C65}" type="pres">
      <dgm:prSet presAssocID="{DA8D9B5B-6B17-453B-8406-9834F79F9BEE}" presName="space" presStyleCnt="0"/>
      <dgm:spPr/>
    </dgm:pt>
    <dgm:pt modelId="{9D5C6D36-8CFC-4416-A9F6-263FABF8E965}" type="pres">
      <dgm:prSet presAssocID="{494DB96C-52D3-4F87-A9B6-B4A642B14242}" presName="composite" presStyleCnt="0"/>
      <dgm:spPr/>
    </dgm:pt>
    <dgm:pt modelId="{716B24ED-2F07-49C8-856D-363A1245F241}" type="pres">
      <dgm:prSet presAssocID="{494DB96C-52D3-4F87-A9B6-B4A642B1424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D9BBE81-F326-4DD7-861F-960A165385C5}" type="pres">
      <dgm:prSet presAssocID="{494DB96C-52D3-4F87-A9B6-B4A642B1424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7A4F702-351E-45DB-9EE7-56FF6C57D53F}" srcId="{494DB96C-52D3-4F87-A9B6-B4A642B14242}" destId="{E3479A88-9A4A-4C72-8F8F-2A69E6AF4120}" srcOrd="0" destOrd="0" parTransId="{A87B835C-8548-40BF-8AF9-E5C95B08DF20}" sibTransId="{F7F3EC46-85A1-45B2-B32E-5B844865E4D6}"/>
    <dgm:cxn modelId="{9C540D05-E925-4F91-82DC-2FE2E011FC7C}" type="presOf" srcId="{7B48C1B1-9029-42D2-B82A-7B75A9BFBE54}" destId="{92C7E45B-BB91-4DA3-B2DF-59BA4DCEC35F}" srcOrd="0" destOrd="4" presId="urn:microsoft.com/office/officeart/2005/8/layout/hList1"/>
    <dgm:cxn modelId="{F21A2706-9C0A-445E-856B-9B64088820BA}" type="presOf" srcId="{C5D633B2-DED0-456C-9913-9516CF4AA4FC}" destId="{2D19FAFC-6C77-4E08-B449-7A4A7F710B8E}" srcOrd="0" destOrd="0" presId="urn:microsoft.com/office/officeart/2005/8/layout/hList1"/>
    <dgm:cxn modelId="{018F1609-E739-4F7F-B915-B1A12317E384}" srcId="{FEECB37A-D4B7-428F-8682-CD9A4689B12F}" destId="{D6141C8D-468F-49AA-9FFD-9FC9C8AB1CE8}" srcOrd="1" destOrd="0" parTransId="{E81B3A46-9826-4C35-B6A6-605344F7A1D2}" sibTransId="{25070388-2DCC-4EE9-9A83-F9114E22E3B2}"/>
    <dgm:cxn modelId="{82861A17-03FB-4640-93DA-B8EB95EC8377}" type="presOf" srcId="{7501B375-2AF1-470B-B34D-009A1724E68C}" destId="{7D9BBE81-F326-4DD7-861F-960A165385C5}" srcOrd="0" destOrd="3" presId="urn:microsoft.com/office/officeart/2005/8/layout/hList1"/>
    <dgm:cxn modelId="{190EDD1B-0B5A-422B-A227-59772ECAE82D}" srcId="{31D4B4CB-9665-4129-B540-14C2EE0773B9}" destId="{43D48CDF-CBB7-4C61-BF45-553B81367CA0}" srcOrd="0" destOrd="0" parTransId="{8E74D9C8-5CCB-4285-AF75-738104412137}" sibTransId="{159BE867-6E24-4FAB-B060-4CE9F8986CC8}"/>
    <dgm:cxn modelId="{249AE720-AFA1-42F8-A665-35AD3895CA07}" type="presOf" srcId="{71778AFB-F58D-49B2-96A1-2FA3BA188C6A}" destId="{92C7E45B-BB91-4DA3-B2DF-59BA4DCEC35F}" srcOrd="0" destOrd="3" presId="urn:microsoft.com/office/officeart/2005/8/layout/hList1"/>
    <dgm:cxn modelId="{1EE6DE21-50B7-485A-98B6-8CF5BC822CD5}" srcId="{494DB96C-52D3-4F87-A9B6-B4A642B14242}" destId="{03148106-AD56-4CD9-913E-AB4D3E747690}" srcOrd="5" destOrd="0" parTransId="{E83E9F8C-6588-44F5-A013-15656C6397AB}" sibTransId="{4149BCD5-956C-4C9C-9961-B9397654C698}"/>
    <dgm:cxn modelId="{80667729-4728-4F49-A797-C9793D8629DA}" srcId="{31D4B4CB-9665-4129-B540-14C2EE0773B9}" destId="{F76355E1-44B3-45C4-933B-D5A9E35B3CFD}" srcOrd="1" destOrd="0" parTransId="{12DBBEB3-8C0F-4ACB-9C76-9ECC5C884AA0}" sibTransId="{34AE7C1B-33E5-41CF-98A8-A125C9BF4D1D}"/>
    <dgm:cxn modelId="{059A5135-A630-420F-A6E3-9DFD72C33728}" type="presOf" srcId="{31D4B4CB-9665-4129-B540-14C2EE0773B9}" destId="{92C7E45B-BB91-4DA3-B2DF-59BA4DCEC35F}" srcOrd="0" destOrd="0" presId="urn:microsoft.com/office/officeart/2005/8/layout/hList1"/>
    <dgm:cxn modelId="{30880242-986C-4498-85FB-EE7E9F5EC10B}" type="presOf" srcId="{F76355E1-44B3-45C4-933B-D5A9E35B3CFD}" destId="{92C7E45B-BB91-4DA3-B2DF-59BA4DCEC35F}" srcOrd="0" destOrd="2" presId="urn:microsoft.com/office/officeart/2005/8/layout/hList1"/>
    <dgm:cxn modelId="{F53ADB63-6190-4C53-AEC2-D83B137FC0C4}" type="presOf" srcId="{43D48CDF-CBB7-4C61-BF45-553B81367CA0}" destId="{92C7E45B-BB91-4DA3-B2DF-59BA4DCEC35F}" srcOrd="0" destOrd="1" presId="urn:microsoft.com/office/officeart/2005/8/layout/hList1"/>
    <dgm:cxn modelId="{63D81065-00D2-4F6C-A9DE-AEC605282637}" type="presOf" srcId="{8B142100-1C57-4214-90D0-97C8BC4818EA}" destId="{7D9BBE81-F326-4DD7-861F-960A165385C5}" srcOrd="0" destOrd="4" presId="urn:microsoft.com/office/officeart/2005/8/layout/hList1"/>
    <dgm:cxn modelId="{CD016472-499C-4BF4-BBEB-42AA08BD58E6}" type="presOf" srcId="{FE895FB1-B639-437F-BC86-7B7254F1ACD2}" destId="{5CDF2D59-5F3F-4910-A5B3-222541C846C3}" srcOrd="0" destOrd="0" presId="urn:microsoft.com/office/officeart/2005/8/layout/hList1"/>
    <dgm:cxn modelId="{7CEBD554-D335-42E1-B91B-CE0BB635EF38}" srcId="{494DB96C-52D3-4F87-A9B6-B4A642B14242}" destId="{7501B375-2AF1-470B-B34D-009A1724E68C}" srcOrd="3" destOrd="0" parTransId="{3944AAB1-64CF-4A19-BE81-B2B98E95F374}" sibTransId="{1CBDE836-87D3-46D7-908E-BA9F4EC7A7A0}"/>
    <dgm:cxn modelId="{BF23E67C-6953-4300-8EDD-E49F408A594F}" type="presOf" srcId="{2B87E40F-E60A-4DD4-B372-E3F81C0AEB2B}" destId="{2D19FAFC-6C77-4E08-B449-7A4A7F710B8E}" srcOrd="0" destOrd="2" presId="urn:microsoft.com/office/officeart/2005/8/layout/hList1"/>
    <dgm:cxn modelId="{823AEA7D-C107-46BE-B82A-D6DB3B130B66}" srcId="{FEECB37A-D4B7-428F-8682-CD9A4689B12F}" destId="{2B87E40F-E60A-4DD4-B372-E3F81C0AEB2B}" srcOrd="0" destOrd="0" parTransId="{896A8B58-F410-4871-AA6C-5B0F6EB5B2E7}" sibTransId="{2B61FC58-26E1-4CC0-9828-26D819542078}"/>
    <dgm:cxn modelId="{68476886-4F6F-406B-B6E7-9DF9DCE6D20C}" srcId="{494DB96C-52D3-4F87-A9B6-B4A642B14242}" destId="{8B142100-1C57-4214-90D0-97C8BC4818EA}" srcOrd="4" destOrd="0" parTransId="{DA43CE1D-6B2A-4065-9B89-74FD16FD4D72}" sibTransId="{A912D816-2DDE-4CEA-A08D-F3ADFACCF5EE}"/>
    <dgm:cxn modelId="{ED8E8A86-0B98-45C6-A880-02368D86DA2E}" srcId="{FE895FB1-B639-437F-BC86-7B7254F1ACD2}" destId="{C5D633B2-DED0-456C-9913-9516CF4AA4FC}" srcOrd="0" destOrd="0" parTransId="{311EF8DF-7DFE-4CDE-BD27-876056507192}" sibTransId="{23DE2706-9974-4FDD-995D-ED8FE8BBE523}"/>
    <dgm:cxn modelId="{5867CB8A-59CA-46EC-8B76-06ACD0DBFC82}" type="presOf" srcId="{B151FC44-30D2-4E4F-9FFB-066B32E0F93E}" destId="{1479B652-5227-4F56-A11D-0C35FFDAA73D}" srcOrd="0" destOrd="0" presId="urn:microsoft.com/office/officeart/2005/8/layout/hList1"/>
    <dgm:cxn modelId="{C4F4288D-D31C-4989-8E99-5101D4B95E59}" srcId="{897A3A11-45C8-46FA-A6DA-A89ACE79EC52}" destId="{31D4B4CB-9665-4129-B540-14C2EE0773B9}" srcOrd="0" destOrd="0" parTransId="{EBA3A319-5DE6-4795-9BC1-A301E289F59D}" sibTransId="{DA0A6322-DBFE-48E5-80D0-2437021DABC0}"/>
    <dgm:cxn modelId="{5F912298-8634-4DDF-B435-2D80E726D2FC}" type="presOf" srcId="{FEECB37A-D4B7-428F-8682-CD9A4689B12F}" destId="{2D19FAFC-6C77-4E08-B449-7A4A7F710B8E}" srcOrd="0" destOrd="1" presId="urn:microsoft.com/office/officeart/2005/8/layout/hList1"/>
    <dgm:cxn modelId="{64118C9D-EBEE-4CAA-961F-0D4AB478E986}" srcId="{B151FC44-30D2-4E4F-9FFB-066B32E0F93E}" destId="{897A3A11-45C8-46FA-A6DA-A89ACE79EC52}" srcOrd="0" destOrd="0" parTransId="{12837E79-DBB7-40E0-BBFC-38A16D6ABC52}" sibTransId="{6F8373EB-BC0C-45A3-873C-83AD914A3D7C}"/>
    <dgm:cxn modelId="{A30262A5-CEF4-4946-B066-D8EA9F82D9FB}" type="presOf" srcId="{1AF32BB6-2A1F-4A38-B5DA-F32A026B8EA9}" destId="{7D9BBE81-F326-4DD7-861F-960A165385C5}" srcOrd="0" destOrd="2" presId="urn:microsoft.com/office/officeart/2005/8/layout/hList1"/>
    <dgm:cxn modelId="{D83635B2-AB41-40F2-B21B-5E84A36B21B4}" srcId="{B151FC44-30D2-4E4F-9FFB-066B32E0F93E}" destId="{494DB96C-52D3-4F87-A9B6-B4A642B14242}" srcOrd="2" destOrd="0" parTransId="{30B123E0-BF3E-425F-9B22-7D2CAB891F96}" sibTransId="{72B43080-54AF-4E8A-A2B7-5629EA14A2ED}"/>
    <dgm:cxn modelId="{4576EBB4-6932-4B3B-957B-80B0A0B7C68E}" type="presOf" srcId="{C96A4C1A-352D-4F55-92C9-B0C1DF5588FE}" destId="{7D9BBE81-F326-4DD7-861F-960A165385C5}" srcOrd="0" destOrd="1" presId="urn:microsoft.com/office/officeart/2005/8/layout/hList1"/>
    <dgm:cxn modelId="{E02D10BA-5A36-4DAB-8B7E-771A14530012}" type="presOf" srcId="{D6141C8D-468F-49AA-9FFD-9FC9C8AB1CE8}" destId="{2D19FAFC-6C77-4E08-B449-7A4A7F710B8E}" srcOrd="0" destOrd="3" presId="urn:microsoft.com/office/officeart/2005/8/layout/hList1"/>
    <dgm:cxn modelId="{888377BC-342B-440E-8DA0-C2C69A6C6DEB}" type="presOf" srcId="{494DB96C-52D3-4F87-A9B6-B4A642B14242}" destId="{716B24ED-2F07-49C8-856D-363A1245F241}" srcOrd="0" destOrd="0" presId="urn:microsoft.com/office/officeart/2005/8/layout/hList1"/>
    <dgm:cxn modelId="{AECCA9D6-754A-497C-A94B-B01467B74638}" type="presOf" srcId="{E3479A88-9A4A-4C72-8F8F-2A69E6AF4120}" destId="{7D9BBE81-F326-4DD7-861F-960A165385C5}" srcOrd="0" destOrd="0" presId="urn:microsoft.com/office/officeart/2005/8/layout/hList1"/>
    <dgm:cxn modelId="{4D7CFCD7-1576-4A74-854A-1BD419CADA65}" srcId="{897A3A11-45C8-46FA-A6DA-A89ACE79EC52}" destId="{71778AFB-F58D-49B2-96A1-2FA3BA188C6A}" srcOrd="1" destOrd="0" parTransId="{A4855877-9C01-4F6F-9948-5F1A460FF428}" sibTransId="{EFCBE26B-8335-4F40-9991-0461ECC1D979}"/>
    <dgm:cxn modelId="{EA4ACBDA-B937-49B5-A287-F2A4018BF232}" srcId="{B151FC44-30D2-4E4F-9FFB-066B32E0F93E}" destId="{FE895FB1-B639-437F-BC86-7B7254F1ACD2}" srcOrd="1" destOrd="0" parTransId="{8C1E2BF4-A008-42E3-A8C0-B00A7F260EEB}" sibTransId="{DA8D9B5B-6B17-453B-8406-9834F79F9BEE}"/>
    <dgm:cxn modelId="{536490E4-AC4F-408C-BB27-9F4E96936357}" type="presOf" srcId="{897A3A11-45C8-46FA-A6DA-A89ACE79EC52}" destId="{D6CD3332-A0B7-4D2E-AD4F-ED7195CF8442}" srcOrd="0" destOrd="0" presId="urn:microsoft.com/office/officeart/2005/8/layout/hList1"/>
    <dgm:cxn modelId="{523E06E7-54B5-49A5-B470-384A76506769}" srcId="{FE895FB1-B639-437F-BC86-7B7254F1ACD2}" destId="{FEECB37A-D4B7-428F-8682-CD9A4689B12F}" srcOrd="1" destOrd="0" parTransId="{3FAA1904-AB74-4044-85E8-2251C8F5E425}" sibTransId="{AB631D4B-A546-4E83-A987-B5B957E28F03}"/>
    <dgm:cxn modelId="{9DD7EDED-18C8-484C-8C13-44D126800922}" srcId="{897A3A11-45C8-46FA-A6DA-A89ACE79EC52}" destId="{7B48C1B1-9029-42D2-B82A-7B75A9BFBE54}" srcOrd="2" destOrd="0" parTransId="{35C642E7-6465-4FF2-83E0-E0800869C4D4}" sibTransId="{1B6C1D2C-096C-4D4F-86C0-E79BF98F2068}"/>
    <dgm:cxn modelId="{57C65BF0-D7A4-400F-8748-3F0998CBE431}" srcId="{494DB96C-52D3-4F87-A9B6-B4A642B14242}" destId="{C96A4C1A-352D-4F55-92C9-B0C1DF5588FE}" srcOrd="1" destOrd="0" parTransId="{11077A47-E90C-4F85-928D-2BE42291606D}" sibTransId="{CB4574D4-EF38-4B9A-A790-31E7490693E5}"/>
    <dgm:cxn modelId="{ACDCE4F1-158D-4E5D-9B0B-A15C6B7641C5}" type="presOf" srcId="{03148106-AD56-4CD9-913E-AB4D3E747690}" destId="{7D9BBE81-F326-4DD7-861F-960A165385C5}" srcOrd="0" destOrd="5" presId="urn:microsoft.com/office/officeart/2005/8/layout/hList1"/>
    <dgm:cxn modelId="{6EB48FF2-AC2B-4454-AA6A-5CCAB3D88075}" srcId="{494DB96C-52D3-4F87-A9B6-B4A642B14242}" destId="{1AF32BB6-2A1F-4A38-B5DA-F32A026B8EA9}" srcOrd="2" destOrd="0" parTransId="{4875DFCF-C174-4889-AB61-E2A245B8111B}" sibTransId="{744B39C9-E48B-48EF-A32B-7EC9815F374E}"/>
    <dgm:cxn modelId="{0850E66D-AA93-45B9-BBC4-7D1C9F040DB8}" type="presParOf" srcId="{1479B652-5227-4F56-A11D-0C35FFDAA73D}" destId="{98D237A6-E598-4032-8D84-46BDB4EE03EB}" srcOrd="0" destOrd="0" presId="urn:microsoft.com/office/officeart/2005/8/layout/hList1"/>
    <dgm:cxn modelId="{1D8A9824-B1B7-43B9-95FE-F01E06C23A2B}" type="presParOf" srcId="{98D237A6-E598-4032-8D84-46BDB4EE03EB}" destId="{D6CD3332-A0B7-4D2E-AD4F-ED7195CF8442}" srcOrd="0" destOrd="0" presId="urn:microsoft.com/office/officeart/2005/8/layout/hList1"/>
    <dgm:cxn modelId="{0D039E2A-A6EE-4161-9383-85D7AAFD84C4}" type="presParOf" srcId="{98D237A6-E598-4032-8D84-46BDB4EE03EB}" destId="{92C7E45B-BB91-4DA3-B2DF-59BA4DCEC35F}" srcOrd="1" destOrd="0" presId="urn:microsoft.com/office/officeart/2005/8/layout/hList1"/>
    <dgm:cxn modelId="{6077DD9D-6388-495D-8590-00BCDCA8B9D9}" type="presParOf" srcId="{1479B652-5227-4F56-A11D-0C35FFDAA73D}" destId="{C61C9BA7-6C46-4CEC-A50F-5AAA5E69C859}" srcOrd="1" destOrd="0" presId="urn:microsoft.com/office/officeart/2005/8/layout/hList1"/>
    <dgm:cxn modelId="{E1A6D9DC-DF48-4AF5-A20B-B9371A9D001E}" type="presParOf" srcId="{1479B652-5227-4F56-A11D-0C35FFDAA73D}" destId="{B3DAA9DD-9A23-45D3-8E9B-DD2A400E962D}" srcOrd="2" destOrd="0" presId="urn:microsoft.com/office/officeart/2005/8/layout/hList1"/>
    <dgm:cxn modelId="{21A67D86-F9EB-4EA7-9FF8-5996C2009B49}" type="presParOf" srcId="{B3DAA9DD-9A23-45D3-8E9B-DD2A400E962D}" destId="{5CDF2D59-5F3F-4910-A5B3-222541C846C3}" srcOrd="0" destOrd="0" presId="urn:microsoft.com/office/officeart/2005/8/layout/hList1"/>
    <dgm:cxn modelId="{E78F641E-E81D-488F-86DF-FEF517597D56}" type="presParOf" srcId="{B3DAA9DD-9A23-45D3-8E9B-DD2A400E962D}" destId="{2D19FAFC-6C77-4E08-B449-7A4A7F710B8E}" srcOrd="1" destOrd="0" presId="urn:microsoft.com/office/officeart/2005/8/layout/hList1"/>
    <dgm:cxn modelId="{449B8E12-067E-4513-B854-3860A17C8352}" type="presParOf" srcId="{1479B652-5227-4F56-A11D-0C35FFDAA73D}" destId="{522DE37E-9E1A-409F-A26C-FF6973840C65}" srcOrd="3" destOrd="0" presId="urn:microsoft.com/office/officeart/2005/8/layout/hList1"/>
    <dgm:cxn modelId="{55618355-404B-43E7-BB5F-55B22076F530}" type="presParOf" srcId="{1479B652-5227-4F56-A11D-0C35FFDAA73D}" destId="{9D5C6D36-8CFC-4416-A9F6-263FABF8E965}" srcOrd="4" destOrd="0" presId="urn:microsoft.com/office/officeart/2005/8/layout/hList1"/>
    <dgm:cxn modelId="{69079D47-CC93-43A5-A82C-C4AD61D21653}" type="presParOf" srcId="{9D5C6D36-8CFC-4416-A9F6-263FABF8E965}" destId="{716B24ED-2F07-49C8-856D-363A1245F241}" srcOrd="0" destOrd="0" presId="urn:microsoft.com/office/officeart/2005/8/layout/hList1"/>
    <dgm:cxn modelId="{9C5B3EB8-B62B-4837-A929-A9E7BEF68A29}" type="presParOf" srcId="{9D5C6D36-8CFC-4416-A9F6-263FABF8E965}" destId="{7D9BBE81-F326-4DD7-861F-960A165385C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51FC44-30D2-4E4F-9FFB-066B32E0F93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7A3A11-45C8-46FA-A6DA-A89ACE79EC52}">
      <dgm:prSet phldrT="[Text]"/>
      <dgm:spPr>
        <a:solidFill>
          <a:srgbClr val="EE3A43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/>
            <a:t>Information Security Management System</a:t>
          </a:r>
        </a:p>
      </dgm:t>
    </dgm:pt>
    <dgm:pt modelId="{12837E79-DBB7-40E0-BBFC-38A16D6ABC52}" type="parTrans" cxnId="{64118C9D-EBEE-4CAA-961F-0D4AB478E986}">
      <dgm:prSet/>
      <dgm:spPr/>
      <dgm:t>
        <a:bodyPr/>
        <a:lstStyle/>
        <a:p>
          <a:endParaRPr lang="en-US"/>
        </a:p>
      </dgm:t>
    </dgm:pt>
    <dgm:pt modelId="{6F8373EB-BC0C-45A3-873C-83AD914A3D7C}" type="sibTrans" cxnId="{64118C9D-EBEE-4CAA-961F-0D4AB478E986}">
      <dgm:prSet/>
      <dgm:spPr/>
      <dgm:t>
        <a:bodyPr/>
        <a:lstStyle/>
        <a:p>
          <a:endParaRPr lang="en-US"/>
        </a:p>
      </dgm:t>
    </dgm:pt>
    <dgm:pt modelId="{31D4B4CB-9665-4129-B540-14C2EE0773B9}">
      <dgm:prSet/>
      <dgm:spPr>
        <a:solidFill>
          <a:srgbClr val="FAC2C5"/>
        </a:solidFill>
      </dgm:spPr>
      <dgm:t>
        <a:bodyPr/>
        <a:lstStyle/>
        <a:p>
          <a:r>
            <a:rPr lang="en-US" b="0" i="0" dirty="0"/>
            <a:t>Systematic approach for managing information security</a:t>
          </a:r>
          <a:endParaRPr lang="en-US" dirty="0"/>
        </a:p>
      </dgm:t>
    </dgm:pt>
    <dgm:pt modelId="{EBA3A319-5DE6-4795-9BC1-A301E289F59D}" type="parTrans" cxnId="{C4F4288D-D31C-4989-8E99-5101D4B95E59}">
      <dgm:prSet/>
      <dgm:spPr/>
      <dgm:t>
        <a:bodyPr/>
        <a:lstStyle/>
        <a:p>
          <a:endParaRPr lang="en-US"/>
        </a:p>
      </dgm:t>
    </dgm:pt>
    <dgm:pt modelId="{DA0A6322-DBFE-48E5-80D0-2437021DABC0}" type="sibTrans" cxnId="{C4F4288D-D31C-4989-8E99-5101D4B95E59}">
      <dgm:prSet/>
      <dgm:spPr/>
      <dgm:t>
        <a:bodyPr/>
        <a:lstStyle/>
        <a:p>
          <a:endParaRPr lang="en-US"/>
        </a:p>
      </dgm:t>
    </dgm:pt>
    <dgm:pt modelId="{FE895FB1-B639-437F-BC86-7B7254F1ACD2}">
      <dgm:prSet/>
      <dgm:spPr>
        <a:solidFill>
          <a:srgbClr val="EE3A43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/>
            <a:t>Vulnerability Management</a:t>
          </a:r>
        </a:p>
      </dgm:t>
    </dgm:pt>
    <dgm:pt modelId="{8C1E2BF4-A008-42E3-A8C0-B00A7F260EEB}" type="parTrans" cxnId="{EA4ACBDA-B937-49B5-A287-F2A4018BF232}">
      <dgm:prSet/>
      <dgm:spPr/>
      <dgm:t>
        <a:bodyPr/>
        <a:lstStyle/>
        <a:p>
          <a:endParaRPr lang="en-US"/>
        </a:p>
      </dgm:t>
    </dgm:pt>
    <dgm:pt modelId="{DA8D9B5B-6B17-453B-8406-9834F79F9BEE}" type="sibTrans" cxnId="{EA4ACBDA-B937-49B5-A287-F2A4018BF232}">
      <dgm:prSet/>
      <dgm:spPr/>
      <dgm:t>
        <a:bodyPr/>
        <a:lstStyle/>
        <a:p>
          <a:endParaRPr lang="en-US"/>
        </a:p>
      </dgm:t>
    </dgm:pt>
    <dgm:pt modelId="{C5D633B2-DED0-456C-9913-9516CF4AA4FC}">
      <dgm:prSet/>
      <dgm:spPr>
        <a:solidFill>
          <a:srgbClr val="FAC2C5"/>
        </a:solidFill>
      </dgm:spPr>
      <dgm:t>
        <a:bodyPr/>
        <a:lstStyle/>
        <a:p>
          <a:r>
            <a:rPr lang="en-US" dirty="0"/>
            <a:t>Inventory</a:t>
          </a:r>
        </a:p>
      </dgm:t>
    </dgm:pt>
    <dgm:pt modelId="{311EF8DF-7DFE-4CDE-BD27-876056507192}" type="parTrans" cxnId="{ED8E8A86-0B98-45C6-A880-02368D86DA2E}">
      <dgm:prSet/>
      <dgm:spPr/>
      <dgm:t>
        <a:bodyPr/>
        <a:lstStyle/>
        <a:p>
          <a:endParaRPr lang="en-US"/>
        </a:p>
      </dgm:t>
    </dgm:pt>
    <dgm:pt modelId="{23DE2706-9974-4FDD-995D-ED8FE8BBE523}" type="sibTrans" cxnId="{ED8E8A86-0B98-45C6-A880-02368D86DA2E}">
      <dgm:prSet/>
      <dgm:spPr/>
      <dgm:t>
        <a:bodyPr/>
        <a:lstStyle/>
        <a:p>
          <a:endParaRPr lang="en-US"/>
        </a:p>
      </dgm:t>
    </dgm:pt>
    <dgm:pt modelId="{8062F213-6455-464D-9094-C45FF00DED76}">
      <dgm:prSet/>
      <dgm:spPr/>
      <dgm:t>
        <a:bodyPr/>
        <a:lstStyle/>
        <a:p>
          <a:r>
            <a:rPr lang="en-US" dirty="0"/>
            <a:t>Customized to the context of the organization</a:t>
          </a:r>
        </a:p>
      </dgm:t>
    </dgm:pt>
    <dgm:pt modelId="{83D0D379-C2D4-45DD-A8C1-70FA768A3871}" type="parTrans" cxnId="{B8B7464E-8130-4965-8601-9909AC0C4BAF}">
      <dgm:prSet/>
      <dgm:spPr/>
      <dgm:t>
        <a:bodyPr/>
        <a:lstStyle/>
        <a:p>
          <a:endParaRPr lang="en-US"/>
        </a:p>
      </dgm:t>
    </dgm:pt>
    <dgm:pt modelId="{DA347FD4-6199-49A1-8EC9-9B9D7A0A25C3}" type="sibTrans" cxnId="{B8B7464E-8130-4965-8601-9909AC0C4BAF}">
      <dgm:prSet/>
      <dgm:spPr/>
      <dgm:t>
        <a:bodyPr/>
        <a:lstStyle/>
        <a:p>
          <a:endParaRPr lang="en-US"/>
        </a:p>
      </dgm:t>
    </dgm:pt>
    <dgm:pt modelId="{5FB715FC-95A4-44D2-9CEE-9AFB0D1FC899}">
      <dgm:prSet/>
      <dgm:spPr/>
      <dgm:t>
        <a:bodyPr/>
        <a:lstStyle/>
        <a:p>
          <a:r>
            <a:rPr lang="en-US" dirty="0"/>
            <a:t>Follows the information, not tied to specific systems</a:t>
          </a:r>
        </a:p>
      </dgm:t>
    </dgm:pt>
    <dgm:pt modelId="{08900522-4F37-4AA1-891F-0CB7A1840EF3}" type="parTrans" cxnId="{8770AE1B-A5EB-4B71-A85E-3465BF177DBB}">
      <dgm:prSet/>
      <dgm:spPr/>
      <dgm:t>
        <a:bodyPr/>
        <a:lstStyle/>
        <a:p>
          <a:endParaRPr lang="en-US"/>
        </a:p>
      </dgm:t>
    </dgm:pt>
    <dgm:pt modelId="{CD7D0220-A04E-481C-9A04-90E7688A084D}" type="sibTrans" cxnId="{8770AE1B-A5EB-4B71-A85E-3465BF177DBB}">
      <dgm:prSet/>
      <dgm:spPr/>
      <dgm:t>
        <a:bodyPr/>
        <a:lstStyle/>
        <a:p>
          <a:endParaRPr lang="en-US"/>
        </a:p>
      </dgm:t>
    </dgm:pt>
    <dgm:pt modelId="{63360FAD-181E-4F06-9B55-1BE7CA767974}">
      <dgm:prSet/>
      <dgm:spPr>
        <a:solidFill>
          <a:srgbClr val="FAC2C5"/>
        </a:solidFill>
      </dgm:spPr>
      <dgm:t>
        <a:bodyPr/>
        <a:lstStyle/>
        <a:p>
          <a:r>
            <a:rPr lang="en-US" dirty="0"/>
            <a:t>Awareness of vulnerabilities</a:t>
          </a:r>
        </a:p>
      </dgm:t>
    </dgm:pt>
    <dgm:pt modelId="{997E869C-7027-49ED-942A-4342E43D5DEA}" type="parTrans" cxnId="{A429B031-A6E2-494C-B866-592D971853E6}">
      <dgm:prSet/>
      <dgm:spPr/>
      <dgm:t>
        <a:bodyPr/>
        <a:lstStyle/>
        <a:p>
          <a:endParaRPr lang="en-US"/>
        </a:p>
      </dgm:t>
    </dgm:pt>
    <dgm:pt modelId="{75C028F5-0D80-4E3C-B1AB-7D82E852BAC0}" type="sibTrans" cxnId="{A429B031-A6E2-494C-B866-592D971853E6}">
      <dgm:prSet/>
      <dgm:spPr/>
      <dgm:t>
        <a:bodyPr/>
        <a:lstStyle/>
        <a:p>
          <a:endParaRPr lang="en-US"/>
        </a:p>
      </dgm:t>
    </dgm:pt>
    <dgm:pt modelId="{A989FD5D-1139-44B2-8CA6-83F4AD973120}">
      <dgm:prSet/>
      <dgm:spPr>
        <a:solidFill>
          <a:srgbClr val="FAC2C5"/>
        </a:solidFill>
      </dgm:spPr>
      <dgm:t>
        <a:bodyPr/>
        <a:lstStyle/>
        <a:p>
          <a:r>
            <a:rPr lang="en-US" dirty="0"/>
            <a:t>Plan to mitigate and eradicate</a:t>
          </a:r>
        </a:p>
      </dgm:t>
    </dgm:pt>
    <dgm:pt modelId="{229904B4-154D-4B37-A772-6A3EA315D98C}" type="parTrans" cxnId="{E6EDFCEC-A96B-44B6-AA5E-EEAFA82DB9D4}">
      <dgm:prSet/>
      <dgm:spPr/>
      <dgm:t>
        <a:bodyPr/>
        <a:lstStyle/>
        <a:p>
          <a:endParaRPr lang="en-US"/>
        </a:p>
      </dgm:t>
    </dgm:pt>
    <dgm:pt modelId="{2B49A418-CA9E-4765-88BE-5FFF27D846EB}" type="sibTrans" cxnId="{E6EDFCEC-A96B-44B6-AA5E-EEAFA82DB9D4}">
      <dgm:prSet/>
      <dgm:spPr/>
      <dgm:t>
        <a:bodyPr/>
        <a:lstStyle/>
        <a:p>
          <a:endParaRPr lang="en-US"/>
        </a:p>
      </dgm:t>
    </dgm:pt>
    <dgm:pt modelId="{1479B652-5227-4F56-A11D-0C35FFDAA73D}" type="pres">
      <dgm:prSet presAssocID="{B151FC44-30D2-4E4F-9FFB-066B32E0F93E}" presName="Name0" presStyleCnt="0">
        <dgm:presLayoutVars>
          <dgm:dir/>
          <dgm:animLvl val="lvl"/>
          <dgm:resizeHandles val="exact"/>
        </dgm:presLayoutVars>
      </dgm:prSet>
      <dgm:spPr/>
    </dgm:pt>
    <dgm:pt modelId="{98D237A6-E598-4032-8D84-46BDB4EE03EB}" type="pres">
      <dgm:prSet presAssocID="{897A3A11-45C8-46FA-A6DA-A89ACE79EC52}" presName="composite" presStyleCnt="0"/>
      <dgm:spPr/>
    </dgm:pt>
    <dgm:pt modelId="{D6CD3332-A0B7-4D2E-AD4F-ED7195CF8442}" type="pres">
      <dgm:prSet presAssocID="{897A3A11-45C8-46FA-A6DA-A89ACE79EC5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2C7E45B-BB91-4DA3-B2DF-59BA4DCEC35F}" type="pres">
      <dgm:prSet presAssocID="{897A3A11-45C8-46FA-A6DA-A89ACE79EC52}" presName="desTx" presStyleLbl="alignAccFollowNode1" presStyleIdx="0" presStyleCnt="2">
        <dgm:presLayoutVars>
          <dgm:bulletEnabled val="1"/>
        </dgm:presLayoutVars>
      </dgm:prSet>
      <dgm:spPr/>
    </dgm:pt>
    <dgm:pt modelId="{C61C9BA7-6C46-4CEC-A50F-5AAA5E69C859}" type="pres">
      <dgm:prSet presAssocID="{6F8373EB-BC0C-45A3-873C-83AD914A3D7C}" presName="space" presStyleCnt="0"/>
      <dgm:spPr/>
    </dgm:pt>
    <dgm:pt modelId="{B3DAA9DD-9A23-45D3-8E9B-DD2A400E962D}" type="pres">
      <dgm:prSet presAssocID="{FE895FB1-B639-437F-BC86-7B7254F1ACD2}" presName="composite" presStyleCnt="0"/>
      <dgm:spPr/>
    </dgm:pt>
    <dgm:pt modelId="{5CDF2D59-5F3F-4910-A5B3-222541C846C3}" type="pres">
      <dgm:prSet presAssocID="{FE895FB1-B639-437F-BC86-7B7254F1ACD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D19FAFC-6C77-4E08-B449-7A4A7F710B8E}" type="pres">
      <dgm:prSet presAssocID="{FE895FB1-B639-437F-BC86-7B7254F1ACD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21A2706-9C0A-445E-856B-9B64088820BA}" type="presOf" srcId="{C5D633B2-DED0-456C-9913-9516CF4AA4FC}" destId="{2D19FAFC-6C77-4E08-B449-7A4A7F710B8E}" srcOrd="0" destOrd="0" presId="urn:microsoft.com/office/officeart/2005/8/layout/hList1"/>
    <dgm:cxn modelId="{8770AE1B-A5EB-4B71-A85E-3465BF177DBB}" srcId="{897A3A11-45C8-46FA-A6DA-A89ACE79EC52}" destId="{5FB715FC-95A4-44D2-9CEE-9AFB0D1FC899}" srcOrd="2" destOrd="0" parTransId="{08900522-4F37-4AA1-891F-0CB7A1840EF3}" sibTransId="{CD7D0220-A04E-481C-9A04-90E7688A084D}"/>
    <dgm:cxn modelId="{A429B031-A6E2-494C-B866-592D971853E6}" srcId="{FE895FB1-B639-437F-BC86-7B7254F1ACD2}" destId="{63360FAD-181E-4F06-9B55-1BE7CA767974}" srcOrd="1" destOrd="0" parTransId="{997E869C-7027-49ED-942A-4342E43D5DEA}" sibTransId="{75C028F5-0D80-4E3C-B1AB-7D82E852BAC0}"/>
    <dgm:cxn modelId="{059A5135-A630-420F-A6E3-9DFD72C33728}" type="presOf" srcId="{31D4B4CB-9665-4129-B540-14C2EE0773B9}" destId="{92C7E45B-BB91-4DA3-B2DF-59BA4DCEC35F}" srcOrd="0" destOrd="0" presId="urn:microsoft.com/office/officeart/2005/8/layout/hList1"/>
    <dgm:cxn modelId="{B8B7464E-8130-4965-8601-9909AC0C4BAF}" srcId="{897A3A11-45C8-46FA-A6DA-A89ACE79EC52}" destId="{8062F213-6455-464D-9094-C45FF00DED76}" srcOrd="1" destOrd="0" parTransId="{83D0D379-C2D4-45DD-A8C1-70FA768A3871}" sibTransId="{DA347FD4-6199-49A1-8EC9-9B9D7A0A25C3}"/>
    <dgm:cxn modelId="{CD016472-499C-4BF4-BBEB-42AA08BD58E6}" type="presOf" srcId="{FE895FB1-B639-437F-BC86-7B7254F1ACD2}" destId="{5CDF2D59-5F3F-4910-A5B3-222541C846C3}" srcOrd="0" destOrd="0" presId="urn:microsoft.com/office/officeart/2005/8/layout/hList1"/>
    <dgm:cxn modelId="{6F89F355-6363-4189-9848-B24CFD71EA8D}" type="presOf" srcId="{8062F213-6455-464D-9094-C45FF00DED76}" destId="{92C7E45B-BB91-4DA3-B2DF-59BA4DCEC35F}" srcOrd="0" destOrd="1" presId="urn:microsoft.com/office/officeart/2005/8/layout/hList1"/>
    <dgm:cxn modelId="{ED8E8A86-0B98-45C6-A880-02368D86DA2E}" srcId="{FE895FB1-B639-437F-BC86-7B7254F1ACD2}" destId="{C5D633B2-DED0-456C-9913-9516CF4AA4FC}" srcOrd="0" destOrd="0" parTransId="{311EF8DF-7DFE-4CDE-BD27-876056507192}" sibTransId="{23DE2706-9974-4FDD-995D-ED8FE8BBE523}"/>
    <dgm:cxn modelId="{5867CB8A-59CA-46EC-8B76-06ACD0DBFC82}" type="presOf" srcId="{B151FC44-30D2-4E4F-9FFB-066B32E0F93E}" destId="{1479B652-5227-4F56-A11D-0C35FFDAA73D}" srcOrd="0" destOrd="0" presId="urn:microsoft.com/office/officeart/2005/8/layout/hList1"/>
    <dgm:cxn modelId="{C4F4288D-D31C-4989-8E99-5101D4B95E59}" srcId="{897A3A11-45C8-46FA-A6DA-A89ACE79EC52}" destId="{31D4B4CB-9665-4129-B540-14C2EE0773B9}" srcOrd="0" destOrd="0" parTransId="{EBA3A319-5DE6-4795-9BC1-A301E289F59D}" sibTransId="{DA0A6322-DBFE-48E5-80D0-2437021DABC0}"/>
    <dgm:cxn modelId="{3B271399-EC62-4F58-A4DF-2A01D9009946}" type="presOf" srcId="{63360FAD-181E-4F06-9B55-1BE7CA767974}" destId="{2D19FAFC-6C77-4E08-B449-7A4A7F710B8E}" srcOrd="0" destOrd="1" presId="urn:microsoft.com/office/officeart/2005/8/layout/hList1"/>
    <dgm:cxn modelId="{64118C9D-EBEE-4CAA-961F-0D4AB478E986}" srcId="{B151FC44-30D2-4E4F-9FFB-066B32E0F93E}" destId="{897A3A11-45C8-46FA-A6DA-A89ACE79EC52}" srcOrd="0" destOrd="0" parTransId="{12837E79-DBB7-40E0-BBFC-38A16D6ABC52}" sibTransId="{6F8373EB-BC0C-45A3-873C-83AD914A3D7C}"/>
    <dgm:cxn modelId="{61AEAED2-6972-4C90-B4B8-AB1ED7BDE4DD}" type="presOf" srcId="{5FB715FC-95A4-44D2-9CEE-9AFB0D1FC899}" destId="{92C7E45B-BB91-4DA3-B2DF-59BA4DCEC35F}" srcOrd="0" destOrd="2" presId="urn:microsoft.com/office/officeart/2005/8/layout/hList1"/>
    <dgm:cxn modelId="{EA4ACBDA-B937-49B5-A287-F2A4018BF232}" srcId="{B151FC44-30D2-4E4F-9FFB-066B32E0F93E}" destId="{FE895FB1-B639-437F-BC86-7B7254F1ACD2}" srcOrd="1" destOrd="0" parTransId="{8C1E2BF4-A008-42E3-A8C0-B00A7F260EEB}" sibTransId="{DA8D9B5B-6B17-453B-8406-9834F79F9BEE}"/>
    <dgm:cxn modelId="{5A2615DC-E138-43DE-A050-6558D7693094}" type="presOf" srcId="{A989FD5D-1139-44B2-8CA6-83F4AD973120}" destId="{2D19FAFC-6C77-4E08-B449-7A4A7F710B8E}" srcOrd="0" destOrd="2" presId="urn:microsoft.com/office/officeart/2005/8/layout/hList1"/>
    <dgm:cxn modelId="{536490E4-AC4F-408C-BB27-9F4E96936357}" type="presOf" srcId="{897A3A11-45C8-46FA-A6DA-A89ACE79EC52}" destId="{D6CD3332-A0B7-4D2E-AD4F-ED7195CF8442}" srcOrd="0" destOrd="0" presId="urn:microsoft.com/office/officeart/2005/8/layout/hList1"/>
    <dgm:cxn modelId="{E6EDFCEC-A96B-44B6-AA5E-EEAFA82DB9D4}" srcId="{FE895FB1-B639-437F-BC86-7B7254F1ACD2}" destId="{A989FD5D-1139-44B2-8CA6-83F4AD973120}" srcOrd="2" destOrd="0" parTransId="{229904B4-154D-4B37-A772-6A3EA315D98C}" sibTransId="{2B49A418-CA9E-4765-88BE-5FFF27D846EB}"/>
    <dgm:cxn modelId="{0850E66D-AA93-45B9-BBC4-7D1C9F040DB8}" type="presParOf" srcId="{1479B652-5227-4F56-A11D-0C35FFDAA73D}" destId="{98D237A6-E598-4032-8D84-46BDB4EE03EB}" srcOrd="0" destOrd="0" presId="urn:microsoft.com/office/officeart/2005/8/layout/hList1"/>
    <dgm:cxn modelId="{1D8A9824-B1B7-43B9-95FE-F01E06C23A2B}" type="presParOf" srcId="{98D237A6-E598-4032-8D84-46BDB4EE03EB}" destId="{D6CD3332-A0B7-4D2E-AD4F-ED7195CF8442}" srcOrd="0" destOrd="0" presId="urn:microsoft.com/office/officeart/2005/8/layout/hList1"/>
    <dgm:cxn modelId="{0D039E2A-A6EE-4161-9383-85D7AAFD84C4}" type="presParOf" srcId="{98D237A6-E598-4032-8D84-46BDB4EE03EB}" destId="{92C7E45B-BB91-4DA3-B2DF-59BA4DCEC35F}" srcOrd="1" destOrd="0" presId="urn:microsoft.com/office/officeart/2005/8/layout/hList1"/>
    <dgm:cxn modelId="{6077DD9D-6388-495D-8590-00BCDCA8B9D9}" type="presParOf" srcId="{1479B652-5227-4F56-A11D-0C35FFDAA73D}" destId="{C61C9BA7-6C46-4CEC-A50F-5AAA5E69C859}" srcOrd="1" destOrd="0" presId="urn:microsoft.com/office/officeart/2005/8/layout/hList1"/>
    <dgm:cxn modelId="{E1A6D9DC-DF48-4AF5-A20B-B9371A9D001E}" type="presParOf" srcId="{1479B652-5227-4F56-A11D-0C35FFDAA73D}" destId="{B3DAA9DD-9A23-45D3-8E9B-DD2A400E962D}" srcOrd="2" destOrd="0" presId="urn:microsoft.com/office/officeart/2005/8/layout/hList1"/>
    <dgm:cxn modelId="{21A67D86-F9EB-4EA7-9FF8-5996C2009B49}" type="presParOf" srcId="{B3DAA9DD-9A23-45D3-8E9B-DD2A400E962D}" destId="{5CDF2D59-5F3F-4910-A5B3-222541C846C3}" srcOrd="0" destOrd="0" presId="urn:microsoft.com/office/officeart/2005/8/layout/hList1"/>
    <dgm:cxn modelId="{E78F641E-E81D-488F-86DF-FEF517597D56}" type="presParOf" srcId="{B3DAA9DD-9A23-45D3-8E9B-DD2A400E962D}" destId="{2D19FAFC-6C77-4E08-B449-7A4A7F710B8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D3332-A0B7-4D2E-AD4F-ED7195CF8442}">
      <dsp:nvSpPr>
        <dsp:cNvPr id="0" name=""/>
        <dsp:cNvSpPr/>
      </dsp:nvSpPr>
      <dsp:spPr>
        <a:xfrm>
          <a:off x="3492" y="25631"/>
          <a:ext cx="3405187" cy="1014778"/>
        </a:xfrm>
        <a:prstGeom prst="rect">
          <a:avLst/>
        </a:prstGeom>
        <a:solidFill>
          <a:srgbClr val="EE3A43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Operations</a:t>
          </a:r>
        </a:p>
      </dsp:txBody>
      <dsp:txXfrm>
        <a:off x="3492" y="25631"/>
        <a:ext cx="3405187" cy="1014778"/>
      </dsp:txXfrm>
    </dsp:sp>
    <dsp:sp modelId="{92C7E45B-BB91-4DA3-B2DF-59BA4DCEC35F}">
      <dsp:nvSpPr>
        <dsp:cNvPr id="0" name=""/>
        <dsp:cNvSpPr/>
      </dsp:nvSpPr>
      <dsp:spPr>
        <a:xfrm>
          <a:off x="3492" y="1040409"/>
          <a:ext cx="3405187" cy="4276838"/>
        </a:xfrm>
        <a:prstGeom prst="rect">
          <a:avLst/>
        </a:prstGeom>
        <a:solidFill>
          <a:srgbClr val="FAC2C5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Global Security Operations Center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Cyber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Physical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Threat intelligence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Incident Response and Continuity</a:t>
          </a:r>
        </a:p>
      </dsp:txBody>
      <dsp:txXfrm>
        <a:off x="3492" y="1040409"/>
        <a:ext cx="3405187" cy="4276838"/>
      </dsp:txXfrm>
    </dsp:sp>
    <dsp:sp modelId="{5CDF2D59-5F3F-4910-A5B3-222541C846C3}">
      <dsp:nvSpPr>
        <dsp:cNvPr id="0" name=""/>
        <dsp:cNvSpPr/>
      </dsp:nvSpPr>
      <dsp:spPr>
        <a:xfrm>
          <a:off x="3885406" y="25631"/>
          <a:ext cx="3405187" cy="1014778"/>
        </a:xfrm>
        <a:prstGeom prst="rect">
          <a:avLst/>
        </a:prstGeom>
        <a:solidFill>
          <a:srgbClr val="EE3A43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Architecture and Engineering</a:t>
          </a:r>
        </a:p>
      </dsp:txBody>
      <dsp:txXfrm>
        <a:off x="3885406" y="25631"/>
        <a:ext cx="3405187" cy="1014778"/>
      </dsp:txXfrm>
    </dsp:sp>
    <dsp:sp modelId="{2D19FAFC-6C77-4E08-B449-7A4A7F710B8E}">
      <dsp:nvSpPr>
        <dsp:cNvPr id="0" name=""/>
        <dsp:cNvSpPr/>
      </dsp:nvSpPr>
      <dsp:spPr>
        <a:xfrm>
          <a:off x="3885406" y="1040409"/>
          <a:ext cx="3405187" cy="4276838"/>
        </a:xfrm>
        <a:prstGeom prst="rect">
          <a:avLst/>
        </a:prstGeom>
        <a:solidFill>
          <a:srgbClr val="FAC2C5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Infrastructure and systems design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Policies and standards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Information technology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Operational technology</a:t>
          </a:r>
        </a:p>
      </dsp:txBody>
      <dsp:txXfrm>
        <a:off x="3885406" y="1040409"/>
        <a:ext cx="3405187" cy="4276838"/>
      </dsp:txXfrm>
    </dsp:sp>
    <dsp:sp modelId="{716B24ED-2F07-49C8-856D-363A1245F241}">
      <dsp:nvSpPr>
        <dsp:cNvPr id="0" name=""/>
        <dsp:cNvSpPr/>
      </dsp:nvSpPr>
      <dsp:spPr>
        <a:xfrm>
          <a:off x="7767319" y="25631"/>
          <a:ext cx="3405187" cy="1014778"/>
        </a:xfrm>
        <a:prstGeom prst="rect">
          <a:avLst/>
        </a:prstGeom>
        <a:solidFill>
          <a:srgbClr val="EE3A43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Engagement and Assurance</a:t>
          </a:r>
        </a:p>
      </dsp:txBody>
      <dsp:txXfrm>
        <a:off x="7767319" y="25631"/>
        <a:ext cx="3405187" cy="1014778"/>
      </dsp:txXfrm>
    </dsp:sp>
    <dsp:sp modelId="{7D9BBE81-F326-4DD7-861F-960A165385C5}">
      <dsp:nvSpPr>
        <dsp:cNvPr id="0" name=""/>
        <dsp:cNvSpPr/>
      </dsp:nvSpPr>
      <dsp:spPr>
        <a:xfrm>
          <a:off x="7767319" y="1040409"/>
          <a:ext cx="3405187" cy="4276838"/>
        </a:xfrm>
        <a:prstGeom prst="rect">
          <a:avLst/>
        </a:prstGeom>
        <a:solidFill>
          <a:srgbClr val="FAC2C5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Sector programs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Government partnerships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Training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Phishing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Audit and Compliance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Third party risk management</a:t>
          </a:r>
        </a:p>
      </dsp:txBody>
      <dsp:txXfrm>
        <a:off x="7767319" y="1040409"/>
        <a:ext cx="3405187" cy="42768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D3332-A0B7-4D2E-AD4F-ED7195CF8442}">
      <dsp:nvSpPr>
        <dsp:cNvPr id="0" name=""/>
        <dsp:cNvSpPr/>
      </dsp:nvSpPr>
      <dsp:spPr>
        <a:xfrm>
          <a:off x="54" y="194400"/>
          <a:ext cx="5222378" cy="1176958"/>
        </a:xfrm>
        <a:prstGeom prst="rect">
          <a:avLst/>
        </a:prstGeom>
        <a:solidFill>
          <a:srgbClr val="EE3A43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Information Security Management System</a:t>
          </a:r>
        </a:p>
      </dsp:txBody>
      <dsp:txXfrm>
        <a:off x="54" y="194400"/>
        <a:ext cx="5222378" cy="1176958"/>
      </dsp:txXfrm>
    </dsp:sp>
    <dsp:sp modelId="{92C7E45B-BB91-4DA3-B2DF-59BA4DCEC35F}">
      <dsp:nvSpPr>
        <dsp:cNvPr id="0" name=""/>
        <dsp:cNvSpPr/>
      </dsp:nvSpPr>
      <dsp:spPr>
        <a:xfrm>
          <a:off x="54" y="1371359"/>
          <a:ext cx="5222378" cy="3777120"/>
        </a:xfrm>
        <a:prstGeom prst="rect">
          <a:avLst/>
        </a:prstGeom>
        <a:solidFill>
          <a:srgbClr val="FAC2C5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i="0" kern="1200" dirty="0"/>
            <a:t>Systematic approach for managing information security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Customized to the context of the organization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Follows the information, not tied to specific systems</a:t>
          </a:r>
        </a:p>
      </dsp:txBody>
      <dsp:txXfrm>
        <a:off x="54" y="1371359"/>
        <a:ext cx="5222378" cy="3777120"/>
      </dsp:txXfrm>
    </dsp:sp>
    <dsp:sp modelId="{5CDF2D59-5F3F-4910-A5B3-222541C846C3}">
      <dsp:nvSpPr>
        <dsp:cNvPr id="0" name=""/>
        <dsp:cNvSpPr/>
      </dsp:nvSpPr>
      <dsp:spPr>
        <a:xfrm>
          <a:off x="5953566" y="194400"/>
          <a:ext cx="5222378" cy="1176958"/>
        </a:xfrm>
        <a:prstGeom prst="rect">
          <a:avLst/>
        </a:prstGeom>
        <a:solidFill>
          <a:srgbClr val="EE3A43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Vulnerability Management</a:t>
          </a:r>
        </a:p>
      </dsp:txBody>
      <dsp:txXfrm>
        <a:off x="5953566" y="194400"/>
        <a:ext cx="5222378" cy="1176958"/>
      </dsp:txXfrm>
    </dsp:sp>
    <dsp:sp modelId="{2D19FAFC-6C77-4E08-B449-7A4A7F710B8E}">
      <dsp:nvSpPr>
        <dsp:cNvPr id="0" name=""/>
        <dsp:cNvSpPr/>
      </dsp:nvSpPr>
      <dsp:spPr>
        <a:xfrm>
          <a:off x="5953566" y="1371359"/>
          <a:ext cx="5222378" cy="3777120"/>
        </a:xfrm>
        <a:prstGeom prst="rect">
          <a:avLst/>
        </a:prstGeom>
        <a:solidFill>
          <a:srgbClr val="FAC2C5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Inventory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Awareness of vulnerabilities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Plan to mitigate and eradicate</a:t>
          </a:r>
        </a:p>
      </dsp:txBody>
      <dsp:txXfrm>
        <a:off x="5953566" y="1371359"/>
        <a:ext cx="5222378" cy="3777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02352-6125-420A-8451-3480FAE4660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30881-22DC-402D-9011-6C91DBF96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32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B76B7-D764-4677-A855-C6BD4A5A25B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96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Berkshire Hathaway Energy Chief Security Office</a:t>
            </a:r>
          </a:p>
          <a:p>
            <a:r>
              <a:rPr lang="en-US" sz="3200" dirty="0"/>
              <a:t>Global Focus with Local Management</a:t>
            </a:r>
          </a:p>
          <a:p>
            <a:pPr lvl="1"/>
            <a:r>
              <a:rPr lang="en-US" sz="2667" dirty="0"/>
              <a:t>Intelligence</a:t>
            </a:r>
          </a:p>
          <a:p>
            <a:pPr lvl="1"/>
            <a:r>
              <a:rPr lang="en-US" sz="2667" dirty="0"/>
              <a:t>Enhanced coverage and efficiencies</a:t>
            </a:r>
          </a:p>
          <a:p>
            <a:pPr lvl="0"/>
            <a:r>
              <a:rPr lang="en-US" sz="2667" dirty="0"/>
              <a:t>Phishing at PacifiCorp 0.13% (nearly 300,000 test emails sent this year)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B76B7-D764-4677-A855-C6BD4A5A25B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8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Ballistic Protection Enhancement</a:t>
            </a:r>
          </a:p>
          <a:p>
            <a:r>
              <a:rPr lang="en-US" sz="1200" dirty="0"/>
              <a:t>Operational Technology Detection</a:t>
            </a:r>
          </a:p>
          <a:p>
            <a:r>
              <a:rPr lang="en-US" sz="1200" dirty="0"/>
              <a:t>Supply Chain Assessments</a:t>
            </a:r>
          </a:p>
          <a:p>
            <a:r>
              <a:rPr lang="en-US" sz="1200" dirty="0"/>
              <a:t>NERC GridEx</a:t>
            </a:r>
          </a:p>
          <a:p>
            <a:r>
              <a:rPr lang="en-US" sz="1200" dirty="0"/>
              <a:t>DOE Liberty Eclipse</a:t>
            </a:r>
          </a:p>
          <a:p>
            <a:r>
              <a:rPr lang="en-US" sz="1200" dirty="0"/>
              <a:t>Military engagements</a:t>
            </a:r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30881-22DC-402D-9011-6C91DBF962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2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2CCB9C-0CED-DAB4-9483-57A32D98CC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8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2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C88C1D-A4B1-4B37-BF1F-0CED9BDA2EC6}"/>
              </a:ext>
            </a:extLst>
          </p:cNvPr>
          <p:cNvSpPr/>
          <p:nvPr/>
        </p:nvSpPr>
        <p:spPr>
          <a:xfrm>
            <a:off x="0" y="0"/>
            <a:ext cx="12192000" cy="1198880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198880"/>
            <a:ext cx="12192000" cy="5435336"/>
          </a:xfrm>
          <a:prstGeom prst="rect">
            <a:avLst/>
          </a:prstGeom>
        </p:spPr>
        <p:txBody>
          <a:bodyPr/>
          <a:lstStyle>
            <a:lvl1pPr marL="376757" indent="-376757">
              <a:spcBef>
                <a:spcPts val="400"/>
              </a:spcBef>
              <a:buClrTx/>
              <a:buFont typeface="Arial" pitchFamily="34" charset="0"/>
              <a:buChar char="•"/>
              <a:defRPr sz="3467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986342" indent="-376757">
              <a:spcBef>
                <a:spcPts val="400"/>
              </a:spcBef>
              <a:buFont typeface="Times New Roman" pitchFamily="18" charset="0"/>
              <a:buChar char="–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spcBef>
                <a:spcPts val="400"/>
              </a:spcBef>
              <a:buFont typeface="Arial" pitchFamily="34" charset="0"/>
              <a:buChar char="•"/>
              <a:defRPr sz="2667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400"/>
              </a:spcBef>
              <a:buNone/>
              <a:defRPr sz="293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400"/>
              </a:spcBef>
              <a:buNone/>
              <a:defRPr sz="293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19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4133"/>
              </a:lnSpc>
              <a:defRPr sz="3733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85600" y="6638280"/>
            <a:ext cx="406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000000"/>
                </a:solidFill>
              </a:defRPr>
            </a:lvl1pPr>
          </a:lstStyle>
          <a:p>
            <a:fld id="{3A0CDFFD-DD55-4164-8F7C-8478D5F7CECE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84B0FBEA-9B44-478B-9B0B-9EBC817DC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0973" y="248158"/>
            <a:ext cx="6985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5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e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1196960"/>
            <a:ext cx="12192000" cy="5437256"/>
          </a:xfrm>
          <a:prstGeom prst="rect">
            <a:avLst/>
          </a:prstGeom>
        </p:spPr>
        <p:txBody>
          <a:bodyPr/>
          <a:lstStyle>
            <a:lvl1pPr marL="376757" indent="-376757">
              <a:spcBef>
                <a:spcPts val="400"/>
              </a:spcBef>
              <a:buClrTx/>
              <a:buFont typeface="Arial" pitchFamily="34" charset="0"/>
              <a:buChar char="•"/>
              <a:defRPr sz="3467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986342" indent="-376757">
              <a:spcBef>
                <a:spcPts val="400"/>
              </a:spcBef>
              <a:buFont typeface="Times New Roman" pitchFamily="18" charset="0"/>
              <a:buChar char="–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spcBef>
                <a:spcPts val="400"/>
              </a:spcBef>
              <a:buFont typeface="Arial" pitchFamily="34" charset="0"/>
              <a:buChar char="•"/>
              <a:defRPr sz="2667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400"/>
              </a:spcBef>
              <a:buNone/>
              <a:defRPr sz="293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400"/>
              </a:spcBef>
              <a:buNone/>
              <a:defRPr sz="293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85600" y="6638280"/>
            <a:ext cx="406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000000"/>
                </a:solidFill>
              </a:defRPr>
            </a:lvl1pPr>
          </a:lstStyle>
          <a:p>
            <a:fld id="{3A0CDFFD-DD55-4164-8F7C-8478D5F7CE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5ABF2C-67E2-4C7B-BF4B-61A9A402B46F}"/>
              </a:ext>
            </a:extLst>
          </p:cNvPr>
          <p:cNvSpPr/>
          <p:nvPr/>
        </p:nvSpPr>
        <p:spPr>
          <a:xfrm>
            <a:off x="0" y="0"/>
            <a:ext cx="12192000" cy="1198880"/>
          </a:xfrm>
          <a:prstGeom prst="rect">
            <a:avLst/>
          </a:prstGeom>
          <a:solidFill>
            <a:srgbClr val="8BC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179CC12A-B0FE-429A-BD45-FD6F7F0B3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19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4133"/>
              </a:lnSpc>
              <a:defRPr sz="3733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F8F7DE1-723C-4907-9335-2CFC08BCC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2872" y="290151"/>
            <a:ext cx="736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9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loyee Commi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194816"/>
            <a:ext cx="12192000" cy="5439400"/>
          </a:xfrm>
          <a:prstGeom prst="rect">
            <a:avLst/>
          </a:prstGeom>
        </p:spPr>
        <p:txBody>
          <a:bodyPr/>
          <a:lstStyle>
            <a:lvl1pPr marL="376757" indent="-376757">
              <a:spcBef>
                <a:spcPts val="400"/>
              </a:spcBef>
              <a:buClrTx/>
              <a:buFont typeface="Arial" pitchFamily="34" charset="0"/>
              <a:buChar char="•"/>
              <a:defRPr sz="3467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986342" indent="-376757">
              <a:spcBef>
                <a:spcPts val="400"/>
              </a:spcBef>
              <a:buFont typeface="Times New Roman" pitchFamily="18" charset="0"/>
              <a:buChar char="–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spcBef>
                <a:spcPts val="400"/>
              </a:spcBef>
              <a:buFont typeface="Arial" pitchFamily="34" charset="0"/>
              <a:buChar char="•"/>
              <a:defRPr sz="2667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400"/>
              </a:spcBef>
              <a:buNone/>
              <a:defRPr sz="293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400"/>
              </a:spcBef>
              <a:buNone/>
              <a:defRPr sz="293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85600" y="6638280"/>
            <a:ext cx="406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000000"/>
                </a:solidFill>
              </a:defRPr>
            </a:lvl1pPr>
          </a:lstStyle>
          <a:p>
            <a:fld id="{3A0CDFFD-DD55-4164-8F7C-8478D5F7CE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BD2F05-125D-439D-B271-C3DCC9566709}"/>
              </a:ext>
            </a:extLst>
          </p:cNvPr>
          <p:cNvSpPr/>
          <p:nvPr/>
        </p:nvSpPr>
        <p:spPr>
          <a:xfrm>
            <a:off x="0" y="0"/>
            <a:ext cx="12192000" cy="1198880"/>
          </a:xfrm>
          <a:prstGeom prst="rect">
            <a:avLst/>
          </a:prstGeom>
          <a:solidFill>
            <a:srgbClr val="C2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8520586E-4BFD-4D28-B51B-0C95A5AC78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19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4133"/>
              </a:lnSpc>
              <a:defRPr sz="3733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5AEC0E8-6D68-4978-A63F-BE36D7EAD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200" y="260655"/>
            <a:ext cx="557496" cy="65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7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vironmental Resp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1194816"/>
            <a:ext cx="12192000" cy="5439400"/>
          </a:xfrm>
          <a:prstGeom prst="rect">
            <a:avLst/>
          </a:prstGeom>
        </p:spPr>
        <p:txBody>
          <a:bodyPr/>
          <a:lstStyle>
            <a:lvl1pPr marL="376757" indent="-376757">
              <a:spcBef>
                <a:spcPts val="400"/>
              </a:spcBef>
              <a:buClrTx/>
              <a:buFont typeface="Arial" pitchFamily="34" charset="0"/>
              <a:buChar char="•"/>
              <a:defRPr sz="3467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986342" indent="-376757">
              <a:spcBef>
                <a:spcPts val="400"/>
              </a:spcBef>
              <a:buFont typeface="Times New Roman" pitchFamily="18" charset="0"/>
              <a:buChar char="–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spcBef>
                <a:spcPts val="400"/>
              </a:spcBef>
              <a:buFont typeface="Arial" pitchFamily="34" charset="0"/>
              <a:buChar char="•"/>
              <a:defRPr sz="2667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400"/>
              </a:spcBef>
              <a:buNone/>
              <a:defRPr sz="293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400"/>
              </a:spcBef>
              <a:buNone/>
              <a:defRPr sz="293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85600" y="6638280"/>
            <a:ext cx="406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000000"/>
                </a:solidFill>
              </a:defRPr>
            </a:lvl1pPr>
          </a:lstStyle>
          <a:p>
            <a:fld id="{3A0CDFFD-DD55-4164-8F7C-8478D5F7CE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59DD50-24C8-4F7E-A17B-FB9405D333F0}"/>
              </a:ext>
            </a:extLst>
          </p:cNvPr>
          <p:cNvSpPr/>
          <p:nvPr/>
        </p:nvSpPr>
        <p:spPr>
          <a:xfrm>
            <a:off x="0" y="0"/>
            <a:ext cx="12192000" cy="1198880"/>
          </a:xfrm>
          <a:prstGeom prst="rect">
            <a:avLst/>
          </a:prstGeom>
          <a:solidFill>
            <a:srgbClr val="007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F28E4CC4-5B8B-40FD-86ED-3CD6ED495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19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4133"/>
              </a:lnSpc>
              <a:defRPr sz="3733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38DFA71-E688-4B1D-A9FB-2AED15A18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7506" y="278585"/>
            <a:ext cx="622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3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tory Integr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1195987"/>
            <a:ext cx="12192000" cy="5438229"/>
          </a:xfrm>
          <a:prstGeom prst="rect">
            <a:avLst/>
          </a:prstGeom>
        </p:spPr>
        <p:txBody>
          <a:bodyPr/>
          <a:lstStyle>
            <a:lvl1pPr marL="376757" indent="-376757">
              <a:spcBef>
                <a:spcPts val="400"/>
              </a:spcBef>
              <a:buClrTx/>
              <a:buFont typeface="Arial" pitchFamily="34" charset="0"/>
              <a:buChar char="•"/>
              <a:defRPr sz="3467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986342" indent="-376757">
              <a:spcBef>
                <a:spcPts val="400"/>
              </a:spcBef>
              <a:buFont typeface="Times New Roman" pitchFamily="18" charset="0"/>
              <a:buChar char="–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spcBef>
                <a:spcPts val="400"/>
              </a:spcBef>
              <a:buFont typeface="Arial" pitchFamily="34" charset="0"/>
              <a:buChar char="•"/>
              <a:defRPr sz="2667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400"/>
              </a:spcBef>
              <a:buNone/>
              <a:defRPr sz="293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400"/>
              </a:spcBef>
              <a:buNone/>
              <a:defRPr sz="293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85600" y="6638280"/>
            <a:ext cx="406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000000"/>
                </a:solidFill>
              </a:defRPr>
            </a:lvl1pPr>
          </a:lstStyle>
          <a:p>
            <a:fld id="{3A0CDFFD-DD55-4164-8F7C-8478D5F7CE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E6E272-8E5F-493E-B9F4-FFCA5D115141}"/>
              </a:ext>
            </a:extLst>
          </p:cNvPr>
          <p:cNvSpPr/>
          <p:nvPr/>
        </p:nvSpPr>
        <p:spPr>
          <a:xfrm>
            <a:off x="0" y="0"/>
            <a:ext cx="12192000" cy="11988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9D4F5018-1FD5-463E-8E6F-CBBA641F0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19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4133"/>
              </a:lnSpc>
              <a:defRPr sz="3733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BABA247-ECA5-4B4D-8027-5520D4304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732" y="263757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4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rational 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1195987"/>
            <a:ext cx="12192000" cy="5442293"/>
          </a:xfrm>
          <a:prstGeom prst="rect">
            <a:avLst/>
          </a:prstGeom>
        </p:spPr>
        <p:txBody>
          <a:bodyPr/>
          <a:lstStyle>
            <a:lvl1pPr marL="376757" indent="-376757">
              <a:spcBef>
                <a:spcPts val="400"/>
              </a:spcBef>
              <a:buClrTx/>
              <a:buFont typeface="Arial" pitchFamily="34" charset="0"/>
              <a:buChar char="•"/>
              <a:defRPr sz="3467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986342" indent="-376757">
              <a:spcBef>
                <a:spcPts val="400"/>
              </a:spcBef>
              <a:buFont typeface="Times New Roman" pitchFamily="18" charset="0"/>
              <a:buChar char="–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spcBef>
                <a:spcPts val="400"/>
              </a:spcBef>
              <a:buFont typeface="Arial" pitchFamily="34" charset="0"/>
              <a:buChar char="•"/>
              <a:defRPr sz="2667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400"/>
              </a:spcBef>
              <a:buNone/>
              <a:defRPr sz="293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400"/>
              </a:spcBef>
              <a:buNone/>
              <a:defRPr sz="293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85600" y="6638280"/>
            <a:ext cx="406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000000"/>
                </a:solidFill>
              </a:defRPr>
            </a:lvl1pPr>
          </a:lstStyle>
          <a:p>
            <a:fld id="{3A0CDFFD-DD55-4164-8F7C-8478D5F7CE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C46952-2524-4958-B59D-922BA2809050}"/>
              </a:ext>
            </a:extLst>
          </p:cNvPr>
          <p:cNvSpPr/>
          <p:nvPr/>
        </p:nvSpPr>
        <p:spPr>
          <a:xfrm>
            <a:off x="0" y="0"/>
            <a:ext cx="12192000" cy="119888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474A4997-BACC-4D68-B555-6FD78767F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19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4133"/>
              </a:lnSpc>
              <a:defRPr sz="3733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7149AAA-61D7-4741-8D08-B5B19ABFF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2033" y="307797"/>
            <a:ext cx="6985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ncial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1195987"/>
            <a:ext cx="12192000" cy="5442293"/>
          </a:xfrm>
          <a:prstGeom prst="rect">
            <a:avLst/>
          </a:prstGeom>
        </p:spPr>
        <p:txBody>
          <a:bodyPr/>
          <a:lstStyle>
            <a:lvl1pPr marL="376757" indent="-376757">
              <a:spcBef>
                <a:spcPts val="400"/>
              </a:spcBef>
              <a:buClrTx/>
              <a:buFont typeface="Arial" pitchFamily="34" charset="0"/>
              <a:buChar char="•"/>
              <a:defRPr sz="3467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986342" indent="-376757">
              <a:spcBef>
                <a:spcPts val="400"/>
              </a:spcBef>
              <a:buFont typeface="Times New Roman" pitchFamily="18" charset="0"/>
              <a:buChar char="–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spcBef>
                <a:spcPts val="400"/>
              </a:spcBef>
              <a:buFont typeface="Arial" pitchFamily="34" charset="0"/>
              <a:buChar char="•"/>
              <a:defRPr sz="2667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400"/>
              </a:spcBef>
              <a:buNone/>
              <a:defRPr sz="293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400"/>
              </a:spcBef>
              <a:buNone/>
              <a:defRPr sz="293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85600" y="6638280"/>
            <a:ext cx="406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000000"/>
                </a:solidFill>
              </a:defRPr>
            </a:lvl1pPr>
          </a:lstStyle>
          <a:p>
            <a:fld id="{3A0CDFFD-DD55-4164-8F7C-8478D5F7CE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DD05AD-1E68-4CAE-90CA-DBE55960FA2C}"/>
              </a:ext>
            </a:extLst>
          </p:cNvPr>
          <p:cNvSpPr/>
          <p:nvPr/>
        </p:nvSpPr>
        <p:spPr>
          <a:xfrm>
            <a:off x="0" y="0"/>
            <a:ext cx="12192000" cy="119888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46E6F194-04BB-42E9-A87B-171AD5CC9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19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4133"/>
              </a:lnSpc>
              <a:defRPr sz="3733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2C498AD-8513-448C-9EDD-718E57C7D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8677" y="309269"/>
            <a:ext cx="584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8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85600" y="6638280"/>
            <a:ext cx="406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000000"/>
                </a:solidFill>
              </a:defRPr>
            </a:lvl1pPr>
          </a:lstStyle>
          <a:p>
            <a:fld id="{3A0CDFFD-DD55-4164-8F7C-8478D5F7C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9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3818467"/>
            <a:ext cx="12192000" cy="1828800"/>
          </a:xfrm>
          <a:prstGeom prst="rect">
            <a:avLst/>
          </a:prstGeom>
          <a:effectLst/>
        </p:spPr>
        <p:txBody>
          <a:bodyPr lIns="121920" tIns="60960" rIns="121920" bIns="60960" anchor="ctr" anchorCtr="0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3500" b="1" kern="0" dirty="0">
              <a:latin typeface="Arial"/>
              <a:cs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kern="0" dirty="0">
                <a:latin typeface="Arial"/>
                <a:cs typeface="Arial"/>
              </a:rPr>
              <a:t>Rocky Mountain Power’s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kern="0" dirty="0">
                <a:latin typeface="Arial"/>
                <a:cs typeface="Arial"/>
              </a:rPr>
              <a:t>Virtual Update on Cybersecurity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kern="0" dirty="0">
                <a:latin typeface="Arial"/>
                <a:cs typeface="Arial"/>
              </a:rPr>
              <a:t>Public Service Commission of Utah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kern="0" dirty="0">
                <a:latin typeface="Arial"/>
                <a:cs typeface="Arial"/>
              </a:rPr>
              <a:t>Docket No. 23-999-01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kern="0" dirty="0">
                <a:latin typeface="Arial"/>
                <a:cs typeface="Arial"/>
              </a:rPr>
              <a:t>December 8, 2023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664201"/>
            <a:ext cx="12192000" cy="65665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endParaRPr lang="en-US" sz="3467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244293"/>
            <a:ext cx="12192000" cy="40844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ts val="0"/>
              </a:spcBef>
            </a:pPr>
            <a:endParaRPr lang="en-US" sz="1867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367FBC4-FAEE-0179-0808-F2E72B90E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000" y="389959"/>
            <a:ext cx="2682240" cy="5074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2FE5DD-18D6-4E2E-84E8-E689038E9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Chief Security Office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4D452-0AD7-4C86-955A-2A2D2EB2D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2E80E1-2263-49AF-B5CD-299E76EDEEB1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5C819A7-B336-1F1B-0D08-076874201BE0}"/>
              </a:ext>
            </a:extLst>
          </p:cNvPr>
          <p:cNvGraphicFramePr/>
          <p:nvPr/>
        </p:nvGraphicFramePr>
        <p:xfrm>
          <a:off x="508000" y="1295400"/>
          <a:ext cx="11176000" cy="534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937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A93AFD-AD32-4805-B966-3B50D9FEE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67" dirty="0"/>
              <a:t>BitSight cybersecurity ratings </a:t>
            </a:r>
          </a:p>
          <a:p>
            <a:pPr lvl="1"/>
            <a:r>
              <a:rPr lang="en-US" sz="2400" dirty="0"/>
              <a:t>Industry benchmarking</a:t>
            </a:r>
          </a:p>
          <a:p>
            <a:pPr lvl="1"/>
            <a:r>
              <a:rPr lang="en-US" sz="2400" dirty="0"/>
              <a:t>Similar to consumer credit scores </a:t>
            </a:r>
          </a:p>
          <a:p>
            <a:pPr lvl="1"/>
            <a:r>
              <a:rPr lang="en-US" sz="2400" dirty="0"/>
              <a:t>Score range: 250-900</a:t>
            </a:r>
          </a:p>
          <a:p>
            <a:r>
              <a:rPr lang="en-US" sz="2667" dirty="0"/>
              <a:t>Externally available information about internet-facing systems</a:t>
            </a:r>
            <a:endParaRPr lang="en-US" sz="2400" dirty="0"/>
          </a:p>
          <a:p>
            <a:r>
              <a:rPr lang="en-US" sz="2667" dirty="0"/>
              <a:t>Leveraged for vendor risk management</a:t>
            </a:r>
          </a:p>
          <a:p>
            <a:r>
              <a:rPr lang="en-US" sz="2667" dirty="0"/>
              <a:t>PacifiCorp’s score: 800 = “Excellent”</a:t>
            </a:r>
          </a:p>
          <a:p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D3170D-2DD6-4583-8D80-1AFAFCF0C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Hygiene: BitSight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AF8D9-184F-432A-842F-B10E2E720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2E80E1-2263-49AF-B5CD-299E76EDEEB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4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DE7CB0-74EB-43FB-80B2-9A4DC80D6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Security Foundations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3ACF7-9F68-4DDC-9FCA-A9C1B04F8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2E80E1-2263-49AF-B5CD-299E76EDEEB1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8B525A7-DD1B-51C9-CA2E-7D069F916B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5673481"/>
              </p:ext>
            </p:extLst>
          </p:nvPr>
        </p:nvGraphicFramePr>
        <p:xfrm>
          <a:off x="508000" y="1134120"/>
          <a:ext cx="11176000" cy="534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1771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/>
              <a:t>Threat-Informed Resilience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2E80E1-2263-49AF-B5CD-299E76EDEEB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721D241-40BB-BACB-F7E2-8E851C43D580}"/>
              </a:ext>
            </a:extLst>
          </p:cNvPr>
          <p:cNvSpPr/>
          <p:nvPr/>
        </p:nvSpPr>
        <p:spPr>
          <a:xfrm>
            <a:off x="3805493" y="1459154"/>
            <a:ext cx="2335055" cy="2335055"/>
          </a:xfrm>
          <a:custGeom>
            <a:avLst/>
            <a:gdLst>
              <a:gd name="connsiteX0" fmla="*/ 0 w 2335055"/>
              <a:gd name="connsiteY0" fmla="*/ 2335055 h 2335055"/>
              <a:gd name="connsiteX1" fmla="*/ 2335055 w 2335055"/>
              <a:gd name="connsiteY1" fmla="*/ 0 h 2335055"/>
              <a:gd name="connsiteX2" fmla="*/ 2335055 w 2335055"/>
              <a:gd name="connsiteY2" fmla="*/ 2335055 h 2335055"/>
              <a:gd name="connsiteX3" fmla="*/ 0 w 2335055"/>
              <a:gd name="connsiteY3" fmla="*/ 2335055 h 233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5055" h="2335055">
                <a:moveTo>
                  <a:pt x="0" y="2335055"/>
                </a:moveTo>
                <a:cubicBezTo>
                  <a:pt x="0" y="1045440"/>
                  <a:pt x="1045440" y="0"/>
                  <a:pt x="2335055" y="0"/>
                </a:cubicBezTo>
                <a:lnTo>
                  <a:pt x="2335055" y="2335055"/>
                </a:lnTo>
                <a:lnTo>
                  <a:pt x="0" y="2335055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0387" tIns="840387" rIns="156464" bIns="156464" numCol="1" spcCol="1270" anchor="ctr" anchorCtr="0">
            <a:noAutofit/>
          </a:bodyPr>
          <a:lstStyle/>
          <a:p>
            <a:pPr algn="ctr" defTabSz="977876">
              <a:lnSpc>
                <a:spcPct val="90000"/>
              </a:lnSpc>
              <a:spcAft>
                <a:spcPct val="35000"/>
              </a:spcAft>
            </a:pPr>
            <a:r>
              <a:rPr lang="en-US" sz="1867">
                <a:latin typeface="Arial" panose="020B0604020202020204" pitchFamily="34" charset="0"/>
                <a:cs typeface="Arial" panose="020B0604020202020204" pitchFamily="34" charset="0"/>
              </a:rPr>
              <a:t>Threat Intelligence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7E6AFD9-2DE8-ACF4-894F-70DFD912D7DD}"/>
              </a:ext>
            </a:extLst>
          </p:cNvPr>
          <p:cNvSpPr/>
          <p:nvPr/>
        </p:nvSpPr>
        <p:spPr>
          <a:xfrm>
            <a:off x="6248402" y="1459154"/>
            <a:ext cx="2335055" cy="2335055"/>
          </a:xfrm>
          <a:custGeom>
            <a:avLst/>
            <a:gdLst>
              <a:gd name="connsiteX0" fmla="*/ 0 w 2335055"/>
              <a:gd name="connsiteY0" fmla="*/ 2335055 h 2335055"/>
              <a:gd name="connsiteX1" fmla="*/ 2335055 w 2335055"/>
              <a:gd name="connsiteY1" fmla="*/ 0 h 2335055"/>
              <a:gd name="connsiteX2" fmla="*/ 2335055 w 2335055"/>
              <a:gd name="connsiteY2" fmla="*/ 2335055 h 2335055"/>
              <a:gd name="connsiteX3" fmla="*/ 0 w 2335055"/>
              <a:gd name="connsiteY3" fmla="*/ 2335055 h 233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5055" h="2335055">
                <a:moveTo>
                  <a:pt x="0" y="0"/>
                </a:moveTo>
                <a:cubicBezTo>
                  <a:pt x="1289615" y="0"/>
                  <a:pt x="2335055" y="1045440"/>
                  <a:pt x="2335055" y="2335055"/>
                </a:cubicBezTo>
                <a:lnTo>
                  <a:pt x="0" y="2335055"/>
                </a:lnTo>
                <a:lnTo>
                  <a:pt x="0" y="0"/>
                </a:lnTo>
                <a:close/>
              </a:path>
            </a:pathLst>
          </a:custGeom>
          <a:solidFill>
            <a:srgbClr val="FF33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80718"/>
              <a:satOff val="-3780"/>
              <a:lumOff val="21031"/>
              <a:alphaOff val="0"/>
            </a:schemeClr>
          </a:fillRef>
          <a:effectRef idx="0">
            <a:schemeClr val="accent1">
              <a:shade val="50000"/>
              <a:hueOff val="180718"/>
              <a:satOff val="-3780"/>
              <a:lumOff val="2103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40387" rIns="840387" bIns="156464" numCol="1" spcCol="1270" anchor="ctr" anchorCtr="0">
            <a:noAutofit/>
          </a:bodyPr>
          <a:lstStyle/>
          <a:p>
            <a:pPr algn="ctr" defTabSz="977876">
              <a:lnSpc>
                <a:spcPct val="90000"/>
              </a:lnSpc>
              <a:spcAft>
                <a:spcPct val="35000"/>
              </a:spcAft>
            </a:pPr>
            <a:r>
              <a:rPr lang="en-US" sz="1867">
                <a:latin typeface="Arial" panose="020B0604020202020204" pitchFamily="34" charset="0"/>
                <a:cs typeface="Arial" panose="020B0604020202020204" pitchFamily="34" charset="0"/>
              </a:rPr>
              <a:t>Modeling </a:t>
            </a:r>
            <a:br>
              <a:rPr lang="en-US" sz="1867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67">
                <a:latin typeface="Arial" panose="020B0604020202020204" pitchFamily="34" charset="0"/>
                <a:cs typeface="Arial" panose="020B0604020202020204" pitchFamily="34" charset="0"/>
              </a:rPr>
              <a:t>and Analysis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43EE4F2-8117-50CE-ADE4-B573DC8CE7E4}"/>
              </a:ext>
            </a:extLst>
          </p:cNvPr>
          <p:cNvSpPr/>
          <p:nvPr/>
        </p:nvSpPr>
        <p:spPr>
          <a:xfrm>
            <a:off x="6248402" y="3902065"/>
            <a:ext cx="2335055" cy="2335055"/>
          </a:xfrm>
          <a:custGeom>
            <a:avLst/>
            <a:gdLst>
              <a:gd name="connsiteX0" fmla="*/ 0 w 2335055"/>
              <a:gd name="connsiteY0" fmla="*/ 2335055 h 2335055"/>
              <a:gd name="connsiteX1" fmla="*/ 2335055 w 2335055"/>
              <a:gd name="connsiteY1" fmla="*/ 0 h 2335055"/>
              <a:gd name="connsiteX2" fmla="*/ 2335055 w 2335055"/>
              <a:gd name="connsiteY2" fmla="*/ 2335055 h 2335055"/>
              <a:gd name="connsiteX3" fmla="*/ 0 w 2335055"/>
              <a:gd name="connsiteY3" fmla="*/ 2335055 h 233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5055" h="2335055">
                <a:moveTo>
                  <a:pt x="2335055" y="0"/>
                </a:moveTo>
                <a:cubicBezTo>
                  <a:pt x="2335055" y="1289615"/>
                  <a:pt x="1289615" y="2335055"/>
                  <a:pt x="0" y="2335055"/>
                </a:cubicBezTo>
                <a:lnTo>
                  <a:pt x="0" y="0"/>
                </a:lnTo>
                <a:lnTo>
                  <a:pt x="2335055" y="0"/>
                </a:lnTo>
                <a:close/>
              </a:path>
            </a:pathLst>
          </a:custGeom>
          <a:solidFill>
            <a:srgbClr val="FF535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361436"/>
              <a:satOff val="-7560"/>
              <a:lumOff val="42063"/>
              <a:alphaOff val="0"/>
            </a:schemeClr>
          </a:fillRef>
          <a:effectRef idx="0">
            <a:schemeClr val="accent1">
              <a:shade val="50000"/>
              <a:hueOff val="361436"/>
              <a:satOff val="-7560"/>
              <a:lumOff val="4206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156464" rIns="840387" bIns="840387" numCol="1" spcCol="1270" anchor="ctr" anchorCtr="0">
            <a:noAutofit/>
          </a:bodyPr>
          <a:lstStyle/>
          <a:p>
            <a:pPr algn="ctr" defTabSz="977876">
              <a:lnSpc>
                <a:spcPct val="90000"/>
              </a:lnSpc>
              <a:spcAft>
                <a:spcPct val="35000"/>
              </a:spcAft>
            </a:pPr>
            <a:r>
              <a:rPr lang="en-US" sz="1867">
                <a:latin typeface="Arial" panose="020B0604020202020204" pitchFamily="34" charset="0"/>
                <a:cs typeface="Arial" panose="020B0604020202020204" pitchFamily="34" charset="0"/>
              </a:rPr>
              <a:t>Resilience Action Plans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603D69D-DF1F-A373-7C89-11AF73BA67BC}"/>
              </a:ext>
            </a:extLst>
          </p:cNvPr>
          <p:cNvSpPr/>
          <p:nvPr/>
        </p:nvSpPr>
        <p:spPr>
          <a:xfrm>
            <a:off x="3805489" y="3902065"/>
            <a:ext cx="2335056" cy="2335055"/>
          </a:xfrm>
          <a:custGeom>
            <a:avLst/>
            <a:gdLst>
              <a:gd name="connsiteX0" fmla="*/ 0 w 2335055"/>
              <a:gd name="connsiteY0" fmla="*/ 2335055 h 2335055"/>
              <a:gd name="connsiteX1" fmla="*/ 2335055 w 2335055"/>
              <a:gd name="connsiteY1" fmla="*/ 0 h 2335055"/>
              <a:gd name="connsiteX2" fmla="*/ 2335055 w 2335055"/>
              <a:gd name="connsiteY2" fmla="*/ 2335055 h 2335055"/>
              <a:gd name="connsiteX3" fmla="*/ 0 w 2335055"/>
              <a:gd name="connsiteY3" fmla="*/ 2335055 h 233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5055" h="2335055">
                <a:moveTo>
                  <a:pt x="2335055" y="2335055"/>
                </a:moveTo>
                <a:cubicBezTo>
                  <a:pt x="1045440" y="2335055"/>
                  <a:pt x="0" y="1289615"/>
                  <a:pt x="0" y="0"/>
                </a:cubicBezTo>
                <a:lnTo>
                  <a:pt x="2335055" y="0"/>
                </a:lnTo>
                <a:lnTo>
                  <a:pt x="2335055" y="2335055"/>
                </a:lnTo>
                <a:close/>
              </a:path>
            </a:pathLst>
          </a:custGeom>
          <a:solidFill>
            <a:srgbClr val="FF797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180718"/>
              <a:satOff val="-3780"/>
              <a:lumOff val="21031"/>
              <a:alphaOff val="0"/>
            </a:schemeClr>
          </a:fillRef>
          <a:effectRef idx="0">
            <a:schemeClr val="accent1">
              <a:shade val="50000"/>
              <a:hueOff val="180718"/>
              <a:satOff val="-3780"/>
              <a:lumOff val="2103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0387" tIns="156464" rIns="156464" bIns="840387" numCol="1" spcCol="1270" anchor="ctr" anchorCtr="0">
            <a:noAutofit/>
          </a:bodyPr>
          <a:lstStyle/>
          <a:p>
            <a:pPr algn="ctr" defTabSz="977876">
              <a:lnSpc>
                <a:spcPct val="90000"/>
              </a:lnSpc>
              <a:spcAft>
                <a:spcPct val="35000"/>
              </a:spcAft>
            </a:pPr>
            <a:r>
              <a:rPr lang="en-US" sz="1867">
                <a:latin typeface="Arial" panose="020B0604020202020204" pitchFamily="34" charset="0"/>
                <a:cs typeface="Arial" panose="020B0604020202020204" pitchFamily="34" charset="0"/>
              </a:rPr>
              <a:t>Drills and Exercises</a:t>
            </a:r>
          </a:p>
        </p:txBody>
      </p:sp>
      <p:sp>
        <p:nvSpPr>
          <p:cNvPr id="9" name="Arrow: Circular 8">
            <a:extLst>
              <a:ext uri="{FF2B5EF4-FFF2-40B4-BE49-F238E27FC236}">
                <a16:creationId xmlns:a16="http://schemas.microsoft.com/office/drawing/2014/main" id="{22787058-91CF-C8C1-63BE-3D339A1451FB}"/>
              </a:ext>
            </a:extLst>
          </p:cNvPr>
          <p:cNvSpPr/>
          <p:nvPr/>
        </p:nvSpPr>
        <p:spPr>
          <a:xfrm rot="21480000">
            <a:off x="3810251" y="1484533"/>
            <a:ext cx="4754880" cy="4754880"/>
          </a:xfrm>
          <a:prstGeom prst="circularArrow">
            <a:avLst>
              <a:gd name="adj1" fmla="val 6054"/>
              <a:gd name="adj2" fmla="val 1073851"/>
              <a:gd name="adj3" fmla="val 9513844"/>
              <a:gd name="adj4" fmla="val 11455416"/>
              <a:gd name="adj5" fmla="val 6205"/>
            </a:avLst>
          </a:prstGeom>
          <a:solidFill>
            <a:schemeClr val="tx1">
              <a:alpha val="37000"/>
            </a:schemeClr>
          </a:solidFill>
          <a:ln cap="rnd"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3E6338A-388C-29DC-680B-D33EF30894AC}"/>
              </a:ext>
            </a:extLst>
          </p:cNvPr>
          <p:cNvSpPr/>
          <p:nvPr/>
        </p:nvSpPr>
        <p:spPr>
          <a:xfrm>
            <a:off x="8618289" y="1486241"/>
            <a:ext cx="3291840" cy="1219200"/>
          </a:xfrm>
          <a:custGeom>
            <a:avLst/>
            <a:gdLst>
              <a:gd name="connsiteX0" fmla="*/ 0 w 2743187"/>
              <a:gd name="connsiteY0" fmla="*/ 91440 h 914401"/>
              <a:gd name="connsiteX1" fmla="*/ 91440 w 2743187"/>
              <a:gd name="connsiteY1" fmla="*/ 0 h 914401"/>
              <a:gd name="connsiteX2" fmla="*/ 2651747 w 2743187"/>
              <a:gd name="connsiteY2" fmla="*/ 0 h 914401"/>
              <a:gd name="connsiteX3" fmla="*/ 2743187 w 2743187"/>
              <a:gd name="connsiteY3" fmla="*/ 91440 h 914401"/>
              <a:gd name="connsiteX4" fmla="*/ 2743187 w 2743187"/>
              <a:gd name="connsiteY4" fmla="*/ 822961 h 914401"/>
              <a:gd name="connsiteX5" fmla="*/ 2651747 w 2743187"/>
              <a:gd name="connsiteY5" fmla="*/ 914401 h 914401"/>
              <a:gd name="connsiteX6" fmla="*/ 91440 w 2743187"/>
              <a:gd name="connsiteY6" fmla="*/ 914401 h 914401"/>
              <a:gd name="connsiteX7" fmla="*/ 0 w 2743187"/>
              <a:gd name="connsiteY7" fmla="*/ 822961 h 914401"/>
              <a:gd name="connsiteX8" fmla="*/ 0 w 2743187"/>
              <a:gd name="connsiteY8" fmla="*/ 9144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187" h="914401">
                <a:moveTo>
                  <a:pt x="0" y="91440"/>
                </a:moveTo>
                <a:cubicBezTo>
                  <a:pt x="0" y="40939"/>
                  <a:pt x="40939" y="0"/>
                  <a:pt x="91440" y="0"/>
                </a:cubicBezTo>
                <a:lnTo>
                  <a:pt x="2651747" y="0"/>
                </a:lnTo>
                <a:cubicBezTo>
                  <a:pt x="2702248" y="0"/>
                  <a:pt x="2743187" y="40939"/>
                  <a:pt x="2743187" y="91440"/>
                </a:cubicBezTo>
                <a:lnTo>
                  <a:pt x="2743187" y="822961"/>
                </a:lnTo>
                <a:cubicBezTo>
                  <a:pt x="2743187" y="873462"/>
                  <a:pt x="2702248" y="914401"/>
                  <a:pt x="2651747" y="914401"/>
                </a:cubicBezTo>
                <a:lnTo>
                  <a:pt x="91440" y="914401"/>
                </a:lnTo>
                <a:cubicBezTo>
                  <a:pt x="40939" y="914401"/>
                  <a:pt x="0" y="873462"/>
                  <a:pt x="0" y="822961"/>
                </a:cubicBezTo>
                <a:lnTo>
                  <a:pt x="0" y="91440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888763" tIns="0" rIns="65807" bIns="0" numCol="1" spcCol="1270" anchor="ctr" anchorCtr="0">
            <a:noAutofit/>
          </a:bodyPr>
          <a:lstStyle/>
          <a:p>
            <a:pPr marL="0" lvl="1" algn="ctr" defTabSz="533387">
              <a:lnSpc>
                <a:spcPct val="90000"/>
              </a:lnSpc>
              <a:spcAft>
                <a:spcPct val="15000"/>
              </a:spcAft>
            </a:pP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533387">
              <a:lnSpc>
                <a:spcPct val="90000"/>
              </a:lnSpc>
              <a:spcAft>
                <a:spcPct val="15000"/>
              </a:spcAft>
            </a:pP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1F05098-9B57-6D92-17D1-CB7D095D1B52}"/>
              </a:ext>
            </a:extLst>
          </p:cNvPr>
          <p:cNvSpPr/>
          <p:nvPr/>
        </p:nvSpPr>
        <p:spPr>
          <a:xfrm>
            <a:off x="503267" y="1478507"/>
            <a:ext cx="3291840" cy="1219200"/>
          </a:xfrm>
          <a:custGeom>
            <a:avLst/>
            <a:gdLst>
              <a:gd name="connsiteX0" fmla="*/ 0 w 2743187"/>
              <a:gd name="connsiteY0" fmla="*/ 91440 h 914401"/>
              <a:gd name="connsiteX1" fmla="*/ 91440 w 2743187"/>
              <a:gd name="connsiteY1" fmla="*/ 0 h 914401"/>
              <a:gd name="connsiteX2" fmla="*/ 2651747 w 2743187"/>
              <a:gd name="connsiteY2" fmla="*/ 0 h 914401"/>
              <a:gd name="connsiteX3" fmla="*/ 2743187 w 2743187"/>
              <a:gd name="connsiteY3" fmla="*/ 91440 h 914401"/>
              <a:gd name="connsiteX4" fmla="*/ 2743187 w 2743187"/>
              <a:gd name="connsiteY4" fmla="*/ 822961 h 914401"/>
              <a:gd name="connsiteX5" fmla="*/ 2651747 w 2743187"/>
              <a:gd name="connsiteY5" fmla="*/ 914401 h 914401"/>
              <a:gd name="connsiteX6" fmla="*/ 91440 w 2743187"/>
              <a:gd name="connsiteY6" fmla="*/ 914401 h 914401"/>
              <a:gd name="connsiteX7" fmla="*/ 0 w 2743187"/>
              <a:gd name="connsiteY7" fmla="*/ 822961 h 914401"/>
              <a:gd name="connsiteX8" fmla="*/ 0 w 2743187"/>
              <a:gd name="connsiteY8" fmla="*/ 9144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187" h="914401">
                <a:moveTo>
                  <a:pt x="0" y="91440"/>
                </a:moveTo>
                <a:cubicBezTo>
                  <a:pt x="0" y="40939"/>
                  <a:pt x="40939" y="0"/>
                  <a:pt x="91440" y="0"/>
                </a:cubicBezTo>
                <a:lnTo>
                  <a:pt x="2651747" y="0"/>
                </a:lnTo>
                <a:cubicBezTo>
                  <a:pt x="2702248" y="0"/>
                  <a:pt x="2743187" y="40939"/>
                  <a:pt x="2743187" y="91440"/>
                </a:cubicBezTo>
                <a:lnTo>
                  <a:pt x="2743187" y="822961"/>
                </a:lnTo>
                <a:cubicBezTo>
                  <a:pt x="2743187" y="873462"/>
                  <a:pt x="2702248" y="914401"/>
                  <a:pt x="2651747" y="914401"/>
                </a:cubicBezTo>
                <a:lnTo>
                  <a:pt x="91440" y="914401"/>
                </a:lnTo>
                <a:cubicBezTo>
                  <a:pt x="40939" y="914401"/>
                  <a:pt x="0" y="873462"/>
                  <a:pt x="0" y="822961"/>
                </a:cubicBezTo>
                <a:lnTo>
                  <a:pt x="0" y="91440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888763" tIns="0" rIns="65807" bIns="0" numCol="1" spcCol="1270" anchor="ctr" anchorCtr="0">
            <a:noAutofit/>
          </a:bodyPr>
          <a:lstStyle/>
          <a:p>
            <a:pPr marL="0" lvl="1" algn="ctr" defTabSz="533387">
              <a:lnSpc>
                <a:spcPct val="90000"/>
              </a:lnSpc>
              <a:spcAft>
                <a:spcPct val="15000"/>
              </a:spcAft>
            </a:pP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533387">
              <a:lnSpc>
                <a:spcPct val="90000"/>
              </a:lnSpc>
              <a:spcAft>
                <a:spcPct val="15000"/>
              </a:spcAft>
            </a:pP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1B3D268-6B55-D853-47B7-DE4EDE894A1A}"/>
              </a:ext>
            </a:extLst>
          </p:cNvPr>
          <p:cNvSpPr/>
          <p:nvPr/>
        </p:nvSpPr>
        <p:spPr>
          <a:xfrm>
            <a:off x="513232" y="5216333"/>
            <a:ext cx="3291840" cy="1219200"/>
          </a:xfrm>
          <a:custGeom>
            <a:avLst/>
            <a:gdLst>
              <a:gd name="connsiteX0" fmla="*/ 0 w 2743187"/>
              <a:gd name="connsiteY0" fmla="*/ 91440 h 914401"/>
              <a:gd name="connsiteX1" fmla="*/ 91440 w 2743187"/>
              <a:gd name="connsiteY1" fmla="*/ 0 h 914401"/>
              <a:gd name="connsiteX2" fmla="*/ 2651747 w 2743187"/>
              <a:gd name="connsiteY2" fmla="*/ 0 h 914401"/>
              <a:gd name="connsiteX3" fmla="*/ 2743187 w 2743187"/>
              <a:gd name="connsiteY3" fmla="*/ 91440 h 914401"/>
              <a:gd name="connsiteX4" fmla="*/ 2743187 w 2743187"/>
              <a:gd name="connsiteY4" fmla="*/ 822961 h 914401"/>
              <a:gd name="connsiteX5" fmla="*/ 2651747 w 2743187"/>
              <a:gd name="connsiteY5" fmla="*/ 914401 h 914401"/>
              <a:gd name="connsiteX6" fmla="*/ 91440 w 2743187"/>
              <a:gd name="connsiteY6" fmla="*/ 914401 h 914401"/>
              <a:gd name="connsiteX7" fmla="*/ 0 w 2743187"/>
              <a:gd name="connsiteY7" fmla="*/ 822961 h 914401"/>
              <a:gd name="connsiteX8" fmla="*/ 0 w 2743187"/>
              <a:gd name="connsiteY8" fmla="*/ 9144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187" h="914401">
                <a:moveTo>
                  <a:pt x="0" y="91440"/>
                </a:moveTo>
                <a:cubicBezTo>
                  <a:pt x="0" y="40939"/>
                  <a:pt x="40939" y="0"/>
                  <a:pt x="91440" y="0"/>
                </a:cubicBezTo>
                <a:lnTo>
                  <a:pt x="2651747" y="0"/>
                </a:lnTo>
                <a:cubicBezTo>
                  <a:pt x="2702248" y="0"/>
                  <a:pt x="2743187" y="40939"/>
                  <a:pt x="2743187" y="91440"/>
                </a:cubicBezTo>
                <a:lnTo>
                  <a:pt x="2743187" y="822961"/>
                </a:lnTo>
                <a:cubicBezTo>
                  <a:pt x="2743187" y="873462"/>
                  <a:pt x="2702248" y="914401"/>
                  <a:pt x="2651747" y="914401"/>
                </a:cubicBezTo>
                <a:lnTo>
                  <a:pt x="91440" y="914401"/>
                </a:lnTo>
                <a:cubicBezTo>
                  <a:pt x="40939" y="914401"/>
                  <a:pt x="0" y="873462"/>
                  <a:pt x="0" y="822961"/>
                </a:cubicBezTo>
                <a:lnTo>
                  <a:pt x="0" y="91440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888763" tIns="0" rIns="65807" bIns="0" numCol="1" spcCol="1270" anchor="ctr" anchorCtr="0">
            <a:noAutofit/>
          </a:bodyPr>
          <a:lstStyle/>
          <a:p>
            <a:pPr marL="0" lvl="1" algn="ctr" defTabSz="533387">
              <a:lnSpc>
                <a:spcPct val="90000"/>
              </a:lnSpc>
              <a:spcAft>
                <a:spcPct val="15000"/>
              </a:spcAft>
            </a:pP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533387">
              <a:lnSpc>
                <a:spcPct val="90000"/>
              </a:lnSpc>
              <a:spcAft>
                <a:spcPct val="15000"/>
              </a:spcAft>
            </a:pP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1080B7B-301A-C2E8-C0F4-7B6CA009770C}"/>
              </a:ext>
            </a:extLst>
          </p:cNvPr>
          <p:cNvSpPr/>
          <p:nvPr/>
        </p:nvSpPr>
        <p:spPr>
          <a:xfrm>
            <a:off x="8632325" y="5211304"/>
            <a:ext cx="3291840" cy="1219200"/>
          </a:xfrm>
          <a:custGeom>
            <a:avLst/>
            <a:gdLst>
              <a:gd name="connsiteX0" fmla="*/ 0 w 2743187"/>
              <a:gd name="connsiteY0" fmla="*/ 91440 h 914401"/>
              <a:gd name="connsiteX1" fmla="*/ 91440 w 2743187"/>
              <a:gd name="connsiteY1" fmla="*/ 0 h 914401"/>
              <a:gd name="connsiteX2" fmla="*/ 2651747 w 2743187"/>
              <a:gd name="connsiteY2" fmla="*/ 0 h 914401"/>
              <a:gd name="connsiteX3" fmla="*/ 2743187 w 2743187"/>
              <a:gd name="connsiteY3" fmla="*/ 91440 h 914401"/>
              <a:gd name="connsiteX4" fmla="*/ 2743187 w 2743187"/>
              <a:gd name="connsiteY4" fmla="*/ 822961 h 914401"/>
              <a:gd name="connsiteX5" fmla="*/ 2651747 w 2743187"/>
              <a:gd name="connsiteY5" fmla="*/ 914401 h 914401"/>
              <a:gd name="connsiteX6" fmla="*/ 91440 w 2743187"/>
              <a:gd name="connsiteY6" fmla="*/ 914401 h 914401"/>
              <a:gd name="connsiteX7" fmla="*/ 0 w 2743187"/>
              <a:gd name="connsiteY7" fmla="*/ 822961 h 914401"/>
              <a:gd name="connsiteX8" fmla="*/ 0 w 2743187"/>
              <a:gd name="connsiteY8" fmla="*/ 9144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187" h="914401">
                <a:moveTo>
                  <a:pt x="0" y="91440"/>
                </a:moveTo>
                <a:cubicBezTo>
                  <a:pt x="0" y="40939"/>
                  <a:pt x="40939" y="0"/>
                  <a:pt x="91440" y="0"/>
                </a:cubicBezTo>
                <a:lnTo>
                  <a:pt x="2651747" y="0"/>
                </a:lnTo>
                <a:cubicBezTo>
                  <a:pt x="2702248" y="0"/>
                  <a:pt x="2743187" y="40939"/>
                  <a:pt x="2743187" y="91440"/>
                </a:cubicBezTo>
                <a:lnTo>
                  <a:pt x="2743187" y="822961"/>
                </a:lnTo>
                <a:cubicBezTo>
                  <a:pt x="2743187" y="873462"/>
                  <a:pt x="2702248" y="914401"/>
                  <a:pt x="2651747" y="914401"/>
                </a:cubicBezTo>
                <a:lnTo>
                  <a:pt x="91440" y="914401"/>
                </a:lnTo>
                <a:cubicBezTo>
                  <a:pt x="40939" y="914401"/>
                  <a:pt x="0" y="873462"/>
                  <a:pt x="0" y="822961"/>
                </a:cubicBezTo>
                <a:lnTo>
                  <a:pt x="0" y="91440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888763" tIns="0" rIns="65807" bIns="0" numCol="1" spcCol="1270" anchor="ctr" anchorCtr="0">
            <a:noAutofit/>
          </a:bodyPr>
          <a:lstStyle/>
          <a:p>
            <a:pPr marL="0" lvl="1" algn="ctr" defTabSz="533387">
              <a:lnSpc>
                <a:spcPct val="90000"/>
              </a:lnSpc>
              <a:spcAft>
                <a:spcPct val="15000"/>
              </a:spcAft>
            </a:pP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533387">
              <a:lnSpc>
                <a:spcPct val="90000"/>
              </a:lnSpc>
              <a:spcAft>
                <a:spcPct val="15000"/>
              </a:spcAft>
            </a:pP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BF50C5-1426-3B55-F7D0-B8B0528B368E}"/>
              </a:ext>
            </a:extLst>
          </p:cNvPr>
          <p:cNvSpPr/>
          <p:nvPr/>
        </p:nvSpPr>
        <p:spPr>
          <a:xfrm>
            <a:off x="141626" y="1037088"/>
            <a:ext cx="674224" cy="1046440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600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7979"/>
                </a:solidFill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560E7F-655E-A084-038A-F34DB354B03C}"/>
              </a:ext>
            </a:extLst>
          </p:cNvPr>
          <p:cNvSpPr/>
          <p:nvPr/>
        </p:nvSpPr>
        <p:spPr>
          <a:xfrm>
            <a:off x="8298238" y="990554"/>
            <a:ext cx="674224" cy="1046440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600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7979"/>
                </a:solidFill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DCAC83-8CDC-0768-0600-A2E3F2F197AB}"/>
              </a:ext>
            </a:extLst>
          </p:cNvPr>
          <p:cNvSpPr/>
          <p:nvPr/>
        </p:nvSpPr>
        <p:spPr>
          <a:xfrm>
            <a:off x="112277" y="4769578"/>
            <a:ext cx="674224" cy="1046440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600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7979"/>
                </a:solidFill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75021B-76B9-D0C2-963C-7C53237386DA}"/>
              </a:ext>
            </a:extLst>
          </p:cNvPr>
          <p:cNvSpPr/>
          <p:nvPr/>
        </p:nvSpPr>
        <p:spPr>
          <a:xfrm>
            <a:off x="8221153" y="4769162"/>
            <a:ext cx="673689" cy="104644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600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7979"/>
                </a:solidFill>
              </a:rPr>
              <a:t>3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F45373B3-5698-F097-2EDB-E5E4B82212AD}"/>
              </a:ext>
            </a:extLst>
          </p:cNvPr>
          <p:cNvSpPr txBox="1">
            <a:spLocks/>
          </p:cNvSpPr>
          <p:nvPr/>
        </p:nvSpPr>
        <p:spPr bwMode="auto">
          <a:xfrm>
            <a:off x="11785600" y="6638280"/>
            <a:ext cx="406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52E80E1-2263-49AF-B5CD-299E76EDEEB1}" type="slidenum">
              <a:rPr lang="en-US" sz="800"/>
              <a:pPr/>
              <a:t>5</a:t>
            </a:fld>
            <a:endParaRPr lang="en-US" sz="800"/>
          </a:p>
        </p:txBody>
      </p:sp>
      <p:sp>
        <p:nvSpPr>
          <p:cNvPr id="20" name="Rounded Rectangle 4">
            <a:extLst>
              <a:ext uri="{FF2B5EF4-FFF2-40B4-BE49-F238E27FC236}">
                <a16:creationId xmlns:a16="http://schemas.microsoft.com/office/drawing/2014/main" id="{D3E99A79-A6B8-C53D-F468-0DD5E23A995B}"/>
              </a:ext>
            </a:extLst>
          </p:cNvPr>
          <p:cNvSpPr txBox="1"/>
          <p:nvPr/>
        </p:nvSpPr>
        <p:spPr>
          <a:xfrm>
            <a:off x="8840608" y="1594528"/>
            <a:ext cx="3291840" cy="114300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1" tIns="41911" rIns="41911" bIns="41911" numCol="1" spcCol="1270" anchor="t" anchorCtr="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b="0" i="0" u="none" strike="noStrike" kern="300" cap="none" spc="0" normalizeH="0" baseline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226478" lvl="1" indent="-226478" defTabSz="533387">
              <a:lnSpc>
                <a:spcPts val="2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67">
                <a:latin typeface="Arial" panose="020B0604020202020204" pitchFamily="34" charset="0"/>
                <a:cs typeface="Arial" panose="020B0604020202020204" pitchFamily="34" charset="0"/>
              </a:rPr>
              <a:t>Identify points of failure </a:t>
            </a:r>
            <a:br>
              <a:rPr lang="en-US" sz="1867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67">
                <a:latin typeface="Arial" panose="020B0604020202020204" pitchFamily="34" charset="0"/>
                <a:cs typeface="Arial" panose="020B0604020202020204" pitchFamily="34" charset="0"/>
              </a:rPr>
              <a:t>or system weaknesses</a:t>
            </a:r>
          </a:p>
          <a:p>
            <a:pPr marL="226478" lvl="1" indent="-226478" defTabSz="533387">
              <a:lnSpc>
                <a:spcPts val="2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67">
                <a:latin typeface="Arial" panose="020B0604020202020204" pitchFamily="34" charset="0"/>
                <a:cs typeface="Arial" panose="020B0604020202020204" pitchFamily="34" charset="0"/>
              </a:rPr>
              <a:t>Independent identification</a:t>
            </a: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3D50EC4F-A2C6-6AD8-D847-67410DE9749D}"/>
              </a:ext>
            </a:extLst>
          </p:cNvPr>
          <p:cNvSpPr txBox="1"/>
          <p:nvPr/>
        </p:nvSpPr>
        <p:spPr>
          <a:xfrm>
            <a:off x="681789" y="1562483"/>
            <a:ext cx="3086803" cy="1030623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1" tIns="41911" rIns="41911" bIns="41911" numCol="1" spcCol="1270" anchor="t" anchorCtr="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b="0" i="0" u="none" strike="noStrike" kern="300" cap="none" spc="0" normalizeH="0" baseline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226478" lvl="1" indent="-226478" defTabSz="533387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67">
                <a:latin typeface="Arial" panose="020B0604020202020204" pitchFamily="34" charset="0"/>
                <a:cs typeface="Arial" panose="020B0604020202020204" pitchFamily="34" charset="0"/>
              </a:rPr>
              <a:t>Classified briefings</a:t>
            </a:r>
          </a:p>
          <a:p>
            <a:pPr marL="226478" lvl="1" indent="-226478" defTabSz="533387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67">
                <a:latin typeface="Arial" panose="020B0604020202020204" pitchFamily="34" charset="0"/>
                <a:cs typeface="Arial" panose="020B0604020202020204" pitchFamily="34" charset="0"/>
              </a:rPr>
              <a:t>Open source</a:t>
            </a:r>
          </a:p>
          <a:p>
            <a:pPr marL="226478" lvl="1" indent="-226478" defTabSz="533387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67">
                <a:latin typeface="Arial" panose="020B0604020202020204" pitchFamily="34" charset="0"/>
                <a:cs typeface="Arial" panose="020B0604020202020204" pitchFamily="34" charset="0"/>
              </a:rPr>
              <a:t>Information sharing</a:t>
            </a:r>
          </a:p>
        </p:txBody>
      </p:sp>
      <p:sp>
        <p:nvSpPr>
          <p:cNvPr id="22" name="Rounded Rectangle 4">
            <a:extLst>
              <a:ext uri="{FF2B5EF4-FFF2-40B4-BE49-F238E27FC236}">
                <a16:creationId xmlns:a16="http://schemas.microsoft.com/office/drawing/2014/main" id="{776527B6-4C86-6814-6ECB-A7B42D91F2EB}"/>
              </a:ext>
            </a:extLst>
          </p:cNvPr>
          <p:cNvSpPr txBox="1"/>
          <p:nvPr/>
        </p:nvSpPr>
        <p:spPr>
          <a:xfrm>
            <a:off x="664995" y="5307316"/>
            <a:ext cx="3140077" cy="105585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1" tIns="41911" rIns="41911" bIns="41911" numCol="1" spcCol="1270" anchor="t" anchorCtr="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b="0" i="0" u="none" strike="noStrike" kern="300" cap="none" spc="0" normalizeH="0" baseline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226478" lvl="1" indent="-226478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867" kern="3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After-action gap tracking</a:t>
            </a:r>
          </a:p>
          <a:p>
            <a:pPr marL="226478" lvl="1" indent="-226478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867" kern="3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Third-party expertise</a:t>
            </a:r>
          </a:p>
          <a:p>
            <a:pPr marL="226478" lvl="1" indent="-226478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867" kern="3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failure scenarios</a:t>
            </a:r>
          </a:p>
        </p:txBody>
      </p:sp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0C5A48B5-46C3-51F7-991C-5BBA0A452B45}"/>
              </a:ext>
            </a:extLst>
          </p:cNvPr>
          <p:cNvSpPr txBox="1"/>
          <p:nvPr/>
        </p:nvSpPr>
        <p:spPr>
          <a:xfrm>
            <a:off x="8839201" y="5297514"/>
            <a:ext cx="3049441" cy="108971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1" tIns="41911" rIns="41911" bIns="41911" numCol="1" spcCol="1270" anchor="t" anchorCtr="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b="0" i="0" u="none" strike="noStrike" kern="300" cap="none" spc="0" normalizeH="0" baseline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226478" lvl="1" indent="-226478" defTabSz="533387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67">
                <a:latin typeface="Arial" panose="020B0604020202020204" pitchFamily="34" charset="0"/>
                <a:cs typeface="Arial" panose="020B0604020202020204" pitchFamily="34" charset="0"/>
              </a:rPr>
              <a:t>Standards or policies</a:t>
            </a:r>
          </a:p>
          <a:p>
            <a:pPr marL="226478" lvl="1" indent="-226478" defTabSz="533387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67"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</a:p>
          <a:p>
            <a:pPr marL="226478" lvl="1" indent="-226478" defTabSz="533387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67">
                <a:latin typeface="Arial" panose="020B0604020202020204" pitchFamily="34" charset="0"/>
                <a:cs typeface="Arial" panose="020B0604020202020204" pitchFamily="34" charset="0"/>
              </a:rPr>
              <a:t>Engineering or design</a:t>
            </a:r>
          </a:p>
        </p:txBody>
      </p:sp>
    </p:spTree>
    <p:extLst>
      <p:ext uri="{BB962C8B-B14F-4D97-AF65-F5344CB8AC3E}">
        <p14:creationId xmlns:p14="http://schemas.microsoft.com/office/powerpoint/2010/main" val="1246629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29AF32-6F6B-422F-A2AC-58D72043C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24" y="1198033"/>
            <a:ext cx="8952752" cy="5435600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82340DB-5453-48A0-9D6E-E18B3C9D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External Engagements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14336-EFEF-4041-83DB-886A3DDFE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fld id="{752E80E1-2263-49AF-B5CD-299E76EDEEB1}" type="slidenum">
              <a:rPr lang="en-US" sz="667"/>
              <a:pPr>
                <a:lnSpc>
                  <a:spcPct val="90000"/>
                </a:lnSpc>
                <a:spcAft>
                  <a:spcPts val="800"/>
                </a:spcAft>
              </a:pPr>
              <a:t>6</a:t>
            </a:fld>
            <a:endParaRPr lang="en-US" sz="667" dirty="0"/>
          </a:p>
        </p:txBody>
      </p:sp>
    </p:spTree>
    <p:extLst>
      <p:ext uri="{BB962C8B-B14F-4D97-AF65-F5344CB8AC3E}">
        <p14:creationId xmlns:p14="http://schemas.microsoft.com/office/powerpoint/2010/main" val="477849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680944-7E40-41D5-BE13-46FF51B8B1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055165"/>
            <a:ext cx="12192000" cy="119538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2A90E-501F-4AF2-8A45-26DE107F79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5600" y="6638925"/>
            <a:ext cx="406400" cy="219075"/>
          </a:xfrm>
        </p:spPr>
        <p:txBody>
          <a:bodyPr/>
          <a:lstStyle/>
          <a:p>
            <a:fld id="{752E80E1-2263-49AF-B5CD-299E76EDEEB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38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BHE Deck_16x9_2023" id="{D81ABCCB-2D24-407B-BA56-A429E5F62359}" vid="{D00F0B82-9E41-4956-BEC6-1667BD8D64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TEMPLATE_BHE Deck_16x9_2023</Template>
  <TotalTime>547</TotalTime>
  <Words>253</Words>
  <Application>Microsoft Office PowerPoint</Application>
  <PresentationFormat>Widescreen</PresentationFormat>
  <Paragraphs>85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Chief Security Office</vt:lpstr>
      <vt:lpstr>Cyber Hygiene: BitSight</vt:lpstr>
      <vt:lpstr>Cyber Security Foundations</vt:lpstr>
      <vt:lpstr>Threat-Informed Resilience</vt:lpstr>
      <vt:lpstr>External Engagements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Berkshire Hathaway Energy</dc:creator>
  <cp:lastModifiedBy>Fred Nass</cp:lastModifiedBy>
  <cp:revision>2</cp:revision>
  <dcterms:created xsi:type="dcterms:W3CDTF">2023-12-08T03:46:06Z</dcterms:created>
  <dcterms:modified xsi:type="dcterms:W3CDTF">2023-12-08T18:29:42Z</dcterms:modified>
</cp:coreProperties>
</file>