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6" r:id="rId1"/>
    <p:sldMasterId id="2147484079" r:id="rId2"/>
    <p:sldMasterId id="2147484091" r:id="rId3"/>
    <p:sldMasterId id="2147484368" r:id="rId4"/>
  </p:sldMasterIdLst>
  <p:notesMasterIdLst>
    <p:notesMasterId r:id="rId34"/>
  </p:notesMasterIdLst>
  <p:handoutMasterIdLst>
    <p:handoutMasterId r:id="rId35"/>
  </p:handoutMasterIdLst>
  <p:sldIdLst>
    <p:sldId id="329" r:id="rId5"/>
    <p:sldId id="400" r:id="rId6"/>
    <p:sldId id="1661" r:id="rId7"/>
    <p:sldId id="1659" r:id="rId8"/>
    <p:sldId id="409" r:id="rId9"/>
    <p:sldId id="1643" r:id="rId10"/>
    <p:sldId id="1644" r:id="rId11"/>
    <p:sldId id="1629" r:id="rId12"/>
    <p:sldId id="1652" r:id="rId13"/>
    <p:sldId id="299" r:id="rId14"/>
    <p:sldId id="298" r:id="rId15"/>
    <p:sldId id="303" r:id="rId16"/>
    <p:sldId id="655" r:id="rId17"/>
    <p:sldId id="637" r:id="rId18"/>
    <p:sldId id="1662" r:id="rId19"/>
    <p:sldId id="1663" r:id="rId20"/>
    <p:sldId id="664" r:id="rId21"/>
    <p:sldId id="1640" r:id="rId22"/>
    <p:sldId id="1646" r:id="rId23"/>
    <p:sldId id="1648" r:id="rId24"/>
    <p:sldId id="1649" r:id="rId25"/>
    <p:sldId id="1653" r:id="rId26"/>
    <p:sldId id="414" r:id="rId27"/>
    <p:sldId id="1658" r:id="rId28"/>
    <p:sldId id="1660" r:id="rId29"/>
    <p:sldId id="1655" r:id="rId30"/>
    <p:sldId id="1657" r:id="rId31"/>
    <p:sldId id="1656" r:id="rId32"/>
    <p:sldId id="421" r:id="rId3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ykken, David (UTC)" initials="LD(" lastIdx="1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FFCC99"/>
    <a:srgbClr val="660033"/>
    <a:srgbClr val="FF00FF"/>
    <a:srgbClr val="FF3300"/>
    <a:srgbClr val="780470"/>
    <a:srgbClr val="0BED41"/>
    <a:srgbClr val="04B4B0"/>
    <a:srgbClr val="FF505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607" autoAdjust="0"/>
    <p:restoredTop sz="84453" autoAdjust="0"/>
  </p:normalViewPr>
  <p:slideViewPr>
    <p:cSldViewPr>
      <p:cViewPr varScale="1">
        <p:scale>
          <a:sx n="89" d="100"/>
          <a:sy n="89" d="100"/>
        </p:scale>
        <p:origin x="378" y="84"/>
      </p:cViewPr>
      <p:guideLst>
        <p:guide orient="horz" pos="2160"/>
        <p:guide pos="2880"/>
      </p:guideLst>
    </p:cSldViewPr>
  </p:slideViewPr>
  <p:outlineViewPr>
    <p:cViewPr>
      <p:scale>
        <a:sx n="33" d="100"/>
        <a:sy n="33" d="100"/>
      </p:scale>
      <p:origin x="0" y="-740"/>
    </p:cViewPr>
  </p:outlineViewPr>
  <p:notesTextViewPr>
    <p:cViewPr>
      <p:scale>
        <a:sx n="100" d="100"/>
        <a:sy n="100" d="100"/>
      </p:scale>
      <p:origin x="0" y="0"/>
    </p:cViewPr>
  </p:notesTextViewPr>
  <p:sorterViewPr>
    <p:cViewPr varScale="1">
      <p:scale>
        <a:sx n="100" d="100"/>
        <a:sy n="100" d="100"/>
      </p:scale>
      <p:origin x="0" y="-553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zadeh\Desktop\UTPS\PSC%20Briefing\Funding%20UTPS%20Book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jbetham\Documents\PIPELINE%20SAFETY%20INSPECTION\POLICY%20AND%20PROCEDURES\PUBLIC%20SERVICE%20COMMISION\2026\UTPS%20Annual%20reports%20DATA.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jbetham\Documents\PIPELINE%20SAFETY%20INSPECTION\POLICY%20AND%20PROCEDURES\PUBLIC%20SERVICE%20COMMISION\2026\UTPS%20Annual%20reports%20DATA.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dirty="0">
                <a:solidFill>
                  <a:schemeClr val="bg1"/>
                </a:solidFill>
              </a:rPr>
              <a:t>UTPS Funding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'[Funding UTPS Book1.xlsx]Sheet1'!$A$30</c:f>
              <c:strCache>
                <c:ptCount val="1"/>
                <c:pt idx="0">
                  <c:v>$ Actual UTPS Cost</c:v>
                </c:pt>
              </c:strCache>
            </c:strRef>
          </c:tx>
          <c:spPr>
            <a:solidFill>
              <a:schemeClr val="tx1"/>
            </a:solidFill>
            <a:ln>
              <a:noFill/>
            </a:ln>
            <a:effectLst/>
          </c:spPr>
          <c:invertIfNegative val="0"/>
          <c:cat>
            <c:numRef>
              <c:f>'[Funding UTPS Book1.xlsx]Sheet1'!$B$29:$P$29</c:f>
              <c:numCache>
                <c:formatCode>General</c:formatCode>
                <c:ptCount val="15"/>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numCache>
            </c:numRef>
          </c:cat>
          <c:val>
            <c:numRef>
              <c:f>'[Funding UTPS Book1.xlsx]Sheet1'!$B$30:$P$30</c:f>
              <c:numCache>
                <c:formatCode>"$"#,##0_);[Red]\("$"#,##0\)</c:formatCode>
                <c:ptCount val="15"/>
                <c:pt idx="0">
                  <c:v>452820</c:v>
                </c:pt>
                <c:pt idx="1">
                  <c:v>367244</c:v>
                </c:pt>
                <c:pt idx="2">
                  <c:v>364120</c:v>
                </c:pt>
                <c:pt idx="3">
                  <c:v>371142</c:v>
                </c:pt>
                <c:pt idx="4">
                  <c:v>404446</c:v>
                </c:pt>
                <c:pt idx="5">
                  <c:v>438561</c:v>
                </c:pt>
                <c:pt idx="6">
                  <c:v>503000</c:v>
                </c:pt>
                <c:pt idx="7">
                  <c:v>535125</c:v>
                </c:pt>
                <c:pt idx="8">
                  <c:v>530893</c:v>
                </c:pt>
                <c:pt idx="9" formatCode="General">
                  <c:v>520611</c:v>
                </c:pt>
                <c:pt idx="10">
                  <c:v>585088</c:v>
                </c:pt>
                <c:pt idx="11" formatCode="#,##0">
                  <c:v>551302</c:v>
                </c:pt>
                <c:pt idx="12" formatCode="#,##0">
                  <c:v>575716</c:v>
                </c:pt>
                <c:pt idx="13" formatCode="#,##0">
                  <c:v>575642</c:v>
                </c:pt>
                <c:pt idx="14" formatCode="#,##0">
                  <c:v>652067</c:v>
                </c:pt>
              </c:numCache>
            </c:numRef>
          </c:val>
          <c:extLst>
            <c:ext xmlns:c16="http://schemas.microsoft.com/office/drawing/2014/chart" uri="{C3380CC4-5D6E-409C-BE32-E72D297353CC}">
              <c16:uniqueId val="{00000000-8665-47B9-BC38-011006CACFB7}"/>
            </c:ext>
          </c:extLst>
        </c:ser>
        <c:ser>
          <c:idx val="1"/>
          <c:order val="1"/>
          <c:tx>
            <c:strRef>
              <c:f>'[Funding UTPS Book1.xlsx]Sheet1'!$A$31</c:f>
              <c:strCache>
                <c:ptCount val="1"/>
                <c:pt idx="0">
                  <c:v>$ Federal Funding </c:v>
                </c:pt>
              </c:strCache>
            </c:strRef>
          </c:tx>
          <c:spPr>
            <a:solidFill>
              <a:schemeClr val="bg1"/>
            </a:solidFill>
            <a:ln>
              <a:noFill/>
            </a:ln>
            <a:effectLst/>
          </c:spPr>
          <c:invertIfNegative val="0"/>
          <c:cat>
            <c:numRef>
              <c:f>'[Funding UTPS Book1.xlsx]Sheet1'!$B$29:$P$29</c:f>
              <c:numCache>
                <c:formatCode>General</c:formatCode>
                <c:ptCount val="15"/>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numCache>
            </c:numRef>
          </c:cat>
          <c:val>
            <c:numRef>
              <c:f>'[Funding UTPS Book1.xlsx]Sheet1'!$B$31:$P$31</c:f>
              <c:numCache>
                <c:formatCode>General</c:formatCode>
                <c:ptCount val="15"/>
                <c:pt idx="0">
                  <c:v>187176</c:v>
                </c:pt>
                <c:pt idx="1">
                  <c:v>154252</c:v>
                </c:pt>
                <c:pt idx="2">
                  <c:v>194479</c:v>
                </c:pt>
                <c:pt idx="3">
                  <c:v>224750</c:v>
                </c:pt>
                <c:pt idx="4">
                  <c:v>256444</c:v>
                </c:pt>
                <c:pt idx="5">
                  <c:v>283937</c:v>
                </c:pt>
                <c:pt idx="6">
                  <c:v>384359</c:v>
                </c:pt>
                <c:pt idx="7">
                  <c:v>363026</c:v>
                </c:pt>
                <c:pt idx="8">
                  <c:v>350142</c:v>
                </c:pt>
                <c:pt idx="9">
                  <c:v>306307</c:v>
                </c:pt>
                <c:pt idx="10">
                  <c:v>344680</c:v>
                </c:pt>
                <c:pt idx="11" formatCode="#,##0">
                  <c:v>384497</c:v>
                </c:pt>
                <c:pt idx="12" formatCode="#,##0">
                  <c:v>369228</c:v>
                </c:pt>
                <c:pt idx="13" formatCode="#,##0">
                  <c:v>349564</c:v>
                </c:pt>
                <c:pt idx="14" formatCode="#,##0">
                  <c:v>328588</c:v>
                </c:pt>
              </c:numCache>
            </c:numRef>
          </c:val>
          <c:extLst>
            <c:ext xmlns:c16="http://schemas.microsoft.com/office/drawing/2014/chart" uri="{C3380CC4-5D6E-409C-BE32-E72D297353CC}">
              <c16:uniqueId val="{00000001-8665-47B9-BC38-011006CACFB7}"/>
            </c:ext>
          </c:extLst>
        </c:ser>
        <c:dLbls>
          <c:showLegendKey val="0"/>
          <c:showVal val="0"/>
          <c:showCatName val="0"/>
          <c:showSerName val="0"/>
          <c:showPercent val="0"/>
          <c:showBubbleSize val="0"/>
        </c:dLbls>
        <c:gapWidth val="219"/>
        <c:overlap val="-27"/>
        <c:axId val="1672169151"/>
        <c:axId val="1672175391"/>
      </c:barChart>
      <c:lineChart>
        <c:grouping val="standard"/>
        <c:varyColors val="0"/>
        <c:ser>
          <c:idx val="2"/>
          <c:order val="2"/>
          <c:tx>
            <c:strRef>
              <c:f>'[Funding UTPS Book1.xlsx]Sheet1'!$A$32</c:f>
              <c:strCache>
                <c:ptCount val="1"/>
                <c:pt idx="0">
                  <c:v>PHMSA $%</c:v>
                </c:pt>
              </c:strCache>
            </c:strRef>
          </c:tx>
          <c:spPr>
            <a:ln w="28575" cap="rnd">
              <a:solidFill>
                <a:srgbClr val="FFC000"/>
              </a:solidFill>
              <a:round/>
            </a:ln>
            <a:effectLst/>
          </c:spPr>
          <c:marker>
            <c:symbol val="none"/>
          </c:marker>
          <c:cat>
            <c:numRef>
              <c:f>'[Funding UTPS Book1.xlsx]Sheet1'!$B$29:$P$29</c:f>
              <c:numCache>
                <c:formatCode>General</c:formatCode>
                <c:ptCount val="15"/>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numCache>
            </c:numRef>
          </c:cat>
          <c:val>
            <c:numRef>
              <c:f>'[Funding UTPS Book1.xlsx]Sheet1'!$B$32:$P$32</c:f>
              <c:numCache>
                <c:formatCode>0.00%</c:formatCode>
                <c:ptCount val="15"/>
                <c:pt idx="0">
                  <c:v>0.41335630051676164</c:v>
                </c:pt>
                <c:pt idx="1">
                  <c:v>0.42002592281970569</c:v>
                </c:pt>
                <c:pt idx="2">
                  <c:v>0.53410688783917393</c:v>
                </c:pt>
                <c:pt idx="3">
                  <c:v>0.60556336927644949</c:v>
                </c:pt>
                <c:pt idx="4">
                  <c:v>0.63406239646331031</c:v>
                </c:pt>
                <c:pt idx="5">
                  <c:v>0.64742874993444466</c:v>
                </c:pt>
                <c:pt idx="6">
                  <c:v>0.76413320079522862</c:v>
                </c:pt>
                <c:pt idx="7">
                  <c:v>0.67839476757766881</c:v>
                </c:pt>
                <c:pt idx="8">
                  <c:v>0.65953403039783909</c:v>
                </c:pt>
                <c:pt idx="9">
                  <c:v>0.58836059937266016</c:v>
                </c:pt>
                <c:pt idx="10">
                  <c:v>0.58910796324655434</c:v>
                </c:pt>
                <c:pt idx="11">
                  <c:v>0.69743443702362773</c:v>
                </c:pt>
                <c:pt idx="12">
                  <c:v>0.64133704812789638</c:v>
                </c:pt>
                <c:pt idx="13">
                  <c:v>0.60725937301308797</c:v>
                </c:pt>
                <c:pt idx="14">
                  <c:v>0.50391754221575391</c:v>
                </c:pt>
              </c:numCache>
            </c:numRef>
          </c:val>
          <c:smooth val="0"/>
          <c:extLst>
            <c:ext xmlns:c16="http://schemas.microsoft.com/office/drawing/2014/chart" uri="{C3380CC4-5D6E-409C-BE32-E72D297353CC}">
              <c16:uniqueId val="{00000002-8665-47B9-BC38-011006CACFB7}"/>
            </c:ext>
          </c:extLst>
        </c:ser>
        <c:dLbls>
          <c:showLegendKey val="0"/>
          <c:showVal val="0"/>
          <c:showCatName val="0"/>
          <c:showSerName val="0"/>
          <c:showPercent val="0"/>
          <c:showBubbleSize val="0"/>
        </c:dLbls>
        <c:marker val="1"/>
        <c:smooth val="0"/>
        <c:axId val="1669983231"/>
        <c:axId val="1672173951"/>
      </c:lineChart>
      <c:catAx>
        <c:axId val="16721691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40" b="0" i="0" u="none" strike="noStrike" kern="1200" baseline="0">
                <a:solidFill>
                  <a:schemeClr val="bg1"/>
                </a:solidFill>
                <a:latin typeface="+mn-lt"/>
                <a:ea typeface="+mn-ea"/>
                <a:cs typeface="+mn-cs"/>
              </a:defRPr>
            </a:pPr>
            <a:endParaRPr lang="en-US"/>
          </a:p>
        </c:txPr>
        <c:crossAx val="1672175391"/>
        <c:crosses val="autoZero"/>
        <c:auto val="1"/>
        <c:lblAlgn val="ctr"/>
        <c:lblOffset val="100"/>
        <c:noMultiLvlLbl val="0"/>
      </c:catAx>
      <c:valAx>
        <c:axId val="1672175391"/>
        <c:scaling>
          <c:orientation val="minMax"/>
        </c:scaling>
        <c:delete val="0"/>
        <c:axPos val="l"/>
        <c:majorGridlines>
          <c:spPr>
            <a:ln w="9525" cap="flat" cmpd="sng" algn="ctr">
              <a:solidFill>
                <a:schemeClr val="tx1">
                  <a:lumMod val="15000"/>
                  <a:lumOff val="85000"/>
                </a:schemeClr>
              </a:solidFill>
              <a:round/>
            </a:ln>
            <a:effectLst/>
          </c:spPr>
        </c:maj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1130" b="0" i="0" u="none" strike="noStrike" kern="1200" baseline="0">
                <a:solidFill>
                  <a:schemeClr val="bg1"/>
                </a:solidFill>
                <a:latin typeface="+mn-lt"/>
                <a:ea typeface="+mn-ea"/>
                <a:cs typeface="+mn-cs"/>
              </a:defRPr>
            </a:pPr>
            <a:endParaRPr lang="en-US"/>
          </a:p>
        </c:txPr>
        <c:crossAx val="1672169151"/>
        <c:crosses val="autoZero"/>
        <c:crossBetween val="between"/>
      </c:valAx>
      <c:valAx>
        <c:axId val="1672173951"/>
        <c:scaling>
          <c:orientation val="minMax"/>
        </c:scaling>
        <c:delete val="0"/>
        <c:axPos val="r"/>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30" b="0" i="0" u="none" strike="noStrike" kern="1200" baseline="0">
                <a:solidFill>
                  <a:schemeClr val="bg1"/>
                </a:solidFill>
                <a:latin typeface="+mn-lt"/>
                <a:ea typeface="+mn-ea"/>
                <a:cs typeface="+mn-cs"/>
              </a:defRPr>
            </a:pPr>
            <a:endParaRPr lang="en-US"/>
          </a:p>
        </c:txPr>
        <c:crossAx val="1669983231"/>
        <c:crosses val="max"/>
        <c:crossBetween val="between"/>
      </c:valAx>
      <c:catAx>
        <c:axId val="1669983231"/>
        <c:scaling>
          <c:orientation val="minMax"/>
        </c:scaling>
        <c:delete val="1"/>
        <c:axPos val="b"/>
        <c:numFmt formatCode="General" sourceLinked="1"/>
        <c:majorTickMark val="none"/>
        <c:minorTickMark val="none"/>
        <c:tickLblPos val="nextTo"/>
        <c:crossAx val="1672173951"/>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500" b="0" i="0" u="none" strike="noStrike" kern="1200" spc="0" baseline="0">
                <a:solidFill>
                  <a:schemeClr val="bg1"/>
                </a:solidFill>
                <a:latin typeface="+mn-lt"/>
                <a:ea typeface="+mn-ea"/>
                <a:cs typeface="+mn-cs"/>
              </a:defRPr>
            </a:pPr>
            <a:r>
              <a:rPr lang="en-US" sz="2500" baseline="0">
                <a:solidFill>
                  <a:schemeClr val="bg1"/>
                </a:solidFill>
              </a:rPr>
              <a:t>2022 Utah Damage Categories</a:t>
            </a:r>
          </a:p>
          <a:p>
            <a:pPr>
              <a:defRPr sz="2500">
                <a:solidFill>
                  <a:schemeClr val="bg1"/>
                </a:solidFill>
              </a:defRPr>
            </a:pPr>
            <a:endParaRPr lang="en-US" sz="2500" baseline="0">
              <a:solidFill>
                <a:schemeClr val="bg1"/>
              </a:solidFill>
            </a:endParaRPr>
          </a:p>
        </c:rich>
      </c:tx>
      <c:layout>
        <c:manualLayout>
          <c:xMode val="edge"/>
          <c:yMode val="edge"/>
          <c:x val="0.15868556988887028"/>
          <c:y val="2.2970102875071653E-2"/>
        </c:manualLayout>
      </c:layout>
      <c:overlay val="0"/>
      <c:spPr>
        <a:noFill/>
        <a:ln>
          <a:noFill/>
        </a:ln>
        <a:effectLst/>
      </c:spPr>
      <c:txPr>
        <a:bodyPr rot="0" spcFirstLastPara="1" vertOverflow="ellipsis" vert="horz" wrap="square" anchor="ctr" anchorCtr="1"/>
        <a:lstStyle/>
        <a:p>
          <a:pPr>
            <a:defRPr sz="2500" b="0" i="0" u="none" strike="noStrike" kern="1200" spc="0" baseline="0">
              <a:solidFill>
                <a:schemeClr val="bg1"/>
              </a:solidFill>
              <a:latin typeface="+mn-lt"/>
              <a:ea typeface="+mn-ea"/>
              <a:cs typeface="+mn-cs"/>
            </a:defRPr>
          </a:pPr>
          <a:endParaRPr lang="en-US"/>
        </a:p>
      </c:txPr>
    </c:title>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92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10" b="0" i="0" u="none" strike="noStrike" kern="1200" spc="0" baseline="0">
                <a:solidFill>
                  <a:schemeClr val="tx1">
                    <a:lumMod val="65000"/>
                    <a:lumOff val="35000"/>
                  </a:schemeClr>
                </a:solidFill>
                <a:latin typeface="+mn-lt"/>
                <a:ea typeface="+mn-ea"/>
                <a:cs typeface="+mn-cs"/>
              </a:defRPr>
            </a:pPr>
            <a:r>
              <a:rPr lang="en-US" sz="2400" b="1" baseline="0" dirty="0">
                <a:solidFill>
                  <a:schemeClr val="bg1"/>
                </a:solidFill>
              </a:rPr>
              <a:t>2024 Utah Damages Categories</a:t>
            </a:r>
          </a:p>
        </c:rich>
      </c:tx>
      <c:overlay val="0"/>
      <c:spPr>
        <a:noFill/>
        <a:ln>
          <a:noFill/>
        </a:ln>
        <a:effectLst/>
      </c:spPr>
      <c:txPr>
        <a:bodyPr rot="0" spcFirstLastPara="1" vertOverflow="ellipsis" vert="horz" wrap="square" anchor="ctr" anchorCtr="1"/>
        <a:lstStyle/>
        <a:p>
          <a:pPr>
            <a:defRPr sz="211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B2B-4D12-8C26-C7D28241770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B2B-4D12-8C26-C7D28241770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B2B-4D12-8C26-C7D28241770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B2B-4D12-8C26-C7D28241770A}"/>
              </c:ext>
            </c:extLst>
          </c:dPt>
          <c:dLbls>
            <c:dLbl>
              <c:idx val="0"/>
              <c:tx>
                <c:rich>
                  <a:bodyPr/>
                  <a:lstStyle/>
                  <a:p>
                    <a:fld id="{FABCF8BB-CE8E-4163-A75A-5EC993221212}" type="VALUE">
                      <a:rPr lang="en-US">
                        <a:solidFill>
                          <a:schemeClr val="tx1"/>
                        </a:solidFill>
                      </a:rPr>
                      <a:pPr/>
                      <a:t>[VALUE]</a:t>
                    </a:fld>
                    <a:endParaRPr lang="en-US" dirty="0">
                      <a:solidFill>
                        <a:schemeClr val="tx1"/>
                      </a:solidFill>
                    </a:endParaRPr>
                  </a:p>
                  <a:p>
                    <a:r>
                      <a:rPr lang="en-US" dirty="0">
                        <a:solidFill>
                          <a:schemeClr val="tx1"/>
                        </a:solidFill>
                      </a:rPr>
                      <a:t>24%</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B2B-4D12-8C26-C7D28241770A}"/>
                </c:ext>
              </c:extLst>
            </c:dLbl>
            <c:dLbl>
              <c:idx val="1"/>
              <c:layout>
                <c:manualLayout>
                  <c:x val="5.1620629907303997E-2"/>
                  <c:y val="-0.25259500530430468"/>
                </c:manualLayout>
              </c:layout>
              <c:tx>
                <c:rich>
                  <a:bodyPr/>
                  <a:lstStyle/>
                  <a:p>
                    <a:fld id="{FA83BC19-37D7-4EE5-A59C-8D46DBFF5ECE}" type="VALUE">
                      <a:rPr lang="en-US"/>
                      <a:pPr/>
                      <a:t>[VALUE]</a:t>
                    </a:fld>
                    <a:endParaRPr lang="en-US" dirty="0"/>
                  </a:p>
                  <a:p>
                    <a:r>
                      <a:rPr lang="en-US" dirty="0"/>
                      <a:t>55%</a:t>
                    </a:r>
                  </a:p>
                </c:rich>
              </c:tx>
              <c:showLegendKey val="0"/>
              <c:showVal val="1"/>
              <c:showCatName val="0"/>
              <c:showSerName val="0"/>
              <c:showPercent val="0"/>
              <c:showBubbleSize val="0"/>
              <c:extLst>
                <c:ext xmlns:c15="http://schemas.microsoft.com/office/drawing/2012/chart" uri="{CE6537A1-D6FC-4f65-9D91-7224C49458BB}">
                  <c15:layout>
                    <c:manualLayout>
                      <c:w val="0.17203691997583179"/>
                      <c:h val="0.21087053278017484"/>
                    </c:manualLayout>
                  </c15:layout>
                  <c15:dlblFieldTable/>
                  <c15:showDataLabelsRange val="0"/>
                </c:ext>
                <c:ext xmlns:c16="http://schemas.microsoft.com/office/drawing/2014/chart" uri="{C3380CC4-5D6E-409C-BE32-E72D297353CC}">
                  <c16:uniqueId val="{00000003-7B2B-4D12-8C26-C7D28241770A}"/>
                </c:ext>
              </c:extLst>
            </c:dLbl>
            <c:dLbl>
              <c:idx val="2"/>
              <c:tx>
                <c:rich>
                  <a:bodyPr/>
                  <a:lstStyle/>
                  <a:p>
                    <a:fld id="{6DFC0775-F6BF-4958-B80B-A0C7119F8C4B}" type="VALUE">
                      <a:rPr lang="en-US">
                        <a:solidFill>
                          <a:schemeClr val="tx1"/>
                        </a:solidFill>
                      </a:rPr>
                      <a:pPr/>
                      <a:t>[VALUE]</a:t>
                    </a:fld>
                    <a:endParaRPr lang="en-US" dirty="0">
                      <a:solidFill>
                        <a:schemeClr val="tx1"/>
                      </a:solidFill>
                    </a:endParaRPr>
                  </a:p>
                  <a:p>
                    <a:r>
                      <a:rPr lang="en-US" dirty="0">
                        <a:solidFill>
                          <a:schemeClr val="tx1"/>
                        </a:solidFill>
                      </a:rPr>
                      <a:t>20%</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7B2B-4D12-8C26-C7D28241770A}"/>
                </c:ext>
              </c:extLst>
            </c:dLbl>
            <c:dLbl>
              <c:idx val="3"/>
              <c:tx>
                <c:rich>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fld id="{4C09EBC9-835A-4E9F-8B9E-8FB3AC5C6E33}" type="VALUE">
                      <a:rPr lang="en-US" baseline="0" smtClean="0">
                        <a:solidFill>
                          <a:schemeClr val="bg1"/>
                        </a:solidFill>
                      </a:rPr>
                      <a:pPr>
                        <a:defRPr sz="2000">
                          <a:solidFill>
                            <a:schemeClr val="bg1"/>
                          </a:solidFill>
                        </a:defRPr>
                      </a:pPr>
                      <a:t>[VALUE]</a:t>
                    </a:fld>
                    <a:r>
                      <a:rPr lang="en-US" baseline="0" dirty="0">
                        <a:solidFill>
                          <a:schemeClr val="bg1"/>
                        </a:solidFill>
                      </a:rPr>
                      <a:t>(1.15%)</a:t>
                    </a:r>
                  </a:p>
                </c:rich>
              </c:tx>
              <c:spPr>
                <a:noFill/>
                <a:ln>
                  <a:solidFill>
                    <a:srgbClr val="FFC000"/>
                  </a:solid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7B2B-4D12-8C26-C7D28241770A}"/>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'Damage Typ'!$B$72:$E$72</c:f>
              <c:strCache>
                <c:ptCount val="4"/>
                <c:pt idx="0">
                  <c:v>No Ticket</c:v>
                </c:pt>
                <c:pt idx="1">
                  <c:v>Excavator</c:v>
                </c:pt>
                <c:pt idx="2">
                  <c:v>Operator</c:v>
                </c:pt>
                <c:pt idx="3">
                  <c:v>Other</c:v>
                </c:pt>
              </c:strCache>
            </c:strRef>
          </c:cat>
          <c:val>
            <c:numRef>
              <c:f>'Damage Typ'!$B$73:$E$73</c:f>
              <c:numCache>
                <c:formatCode>General</c:formatCode>
                <c:ptCount val="4"/>
                <c:pt idx="0">
                  <c:v>334</c:v>
                </c:pt>
                <c:pt idx="1">
                  <c:v>763</c:v>
                </c:pt>
                <c:pt idx="2">
                  <c:v>274</c:v>
                </c:pt>
                <c:pt idx="3">
                  <c:v>16</c:v>
                </c:pt>
              </c:numCache>
            </c:numRef>
          </c:val>
          <c:extLst>
            <c:ext xmlns:c16="http://schemas.microsoft.com/office/drawing/2014/chart" uri="{C3380CC4-5D6E-409C-BE32-E72D297353CC}">
              <c16:uniqueId val="{00000008-7B2B-4D12-8C26-C7D28241770A}"/>
            </c:ext>
          </c:extLst>
        </c:ser>
        <c:ser>
          <c:idx val="1"/>
          <c:order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A-7B2B-4D12-8C26-C7D28241770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C-7B2B-4D12-8C26-C7D28241770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E-7B2B-4D12-8C26-C7D28241770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0-7B2B-4D12-8C26-C7D28241770A}"/>
              </c:ext>
            </c:extLst>
          </c:dPt>
          <c:cat>
            <c:strRef>
              <c:f>'Damage Typ'!$B$72:$E$72</c:f>
              <c:strCache>
                <c:ptCount val="4"/>
                <c:pt idx="0">
                  <c:v>No Ticket</c:v>
                </c:pt>
                <c:pt idx="1">
                  <c:v>Excavator</c:v>
                </c:pt>
                <c:pt idx="2">
                  <c:v>Operator</c:v>
                </c:pt>
                <c:pt idx="3">
                  <c:v>Other</c:v>
                </c:pt>
              </c:strCache>
            </c:strRef>
          </c:cat>
          <c:val>
            <c:numRef>
              <c:f>'Damage Typ'!$B$74:$E$74</c:f>
              <c:numCache>
                <c:formatCode>General</c:formatCode>
                <c:ptCount val="4"/>
                <c:pt idx="0">
                  <c:v>24.080749819754868</c:v>
                </c:pt>
                <c:pt idx="1">
                  <c:v>55.010814708002883</c:v>
                </c:pt>
                <c:pt idx="2">
                  <c:v>19.754866618601298</c:v>
                </c:pt>
                <c:pt idx="3">
                  <c:v>1.1535688536409516</c:v>
                </c:pt>
              </c:numCache>
            </c:numRef>
          </c:val>
          <c:extLst>
            <c:ext xmlns:c16="http://schemas.microsoft.com/office/drawing/2014/chart" uri="{C3380CC4-5D6E-409C-BE32-E72D297353CC}">
              <c16:uniqueId val="{00000011-7B2B-4D12-8C26-C7D28241770A}"/>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080" b="0" i="0" u="none" strike="noStrike" kern="1200" baseline="0">
              <a:solidFill>
                <a:schemeClr val="bg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r>
              <a:rPr lang="en-US" baseline="0">
                <a:solidFill>
                  <a:schemeClr val="bg1"/>
                </a:solidFill>
              </a:rPr>
              <a:t>Utah Damages/1000 Tickets</a:t>
            </a:r>
          </a:p>
        </c:rich>
      </c:tx>
      <c:layout>
        <c:manualLayout>
          <c:xMode val="edge"/>
          <c:yMode val="edge"/>
          <c:x val="0.31098875445305824"/>
          <c:y val="2.958811712781712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endParaRPr lang="en-US"/>
        </a:p>
      </c:txPr>
    </c:title>
    <c:autoTitleDeleted val="0"/>
    <c:plotArea>
      <c:layout/>
      <c:barChart>
        <c:barDir val="col"/>
        <c:grouping val="stacked"/>
        <c:varyColors val="0"/>
        <c:ser>
          <c:idx val="1"/>
          <c:order val="1"/>
          <c:tx>
            <c:strRef>
              <c:f>Dist.!$A$73</c:f>
              <c:strCache>
                <c:ptCount val="1"/>
                <c:pt idx="0">
                  <c:v># of Tickets</c:v>
                </c:pt>
              </c:strCache>
            </c:strRef>
          </c:tx>
          <c:spPr>
            <a:solidFill>
              <a:schemeClr val="tx1"/>
            </a:solidFill>
            <a:ln>
              <a:solidFill>
                <a:sysClr val="windowText" lastClr="000000"/>
              </a:solidFill>
            </a:ln>
            <a:effectLst/>
          </c:spPr>
          <c:invertIfNegative val="0"/>
          <c:cat>
            <c:strRef>
              <c:f>Dist.!$B$70:$H$71</c:f>
              <c:strCache>
                <c:ptCount val="7"/>
                <c:pt idx="0">
                  <c:v>2019</c:v>
                </c:pt>
                <c:pt idx="1">
                  <c:v>2020</c:v>
                </c:pt>
                <c:pt idx="2">
                  <c:v>2021</c:v>
                </c:pt>
                <c:pt idx="3">
                  <c:v>2022</c:v>
                </c:pt>
                <c:pt idx="4">
                  <c:v>2023</c:v>
                </c:pt>
                <c:pt idx="5">
                  <c:v>2024</c:v>
                </c:pt>
                <c:pt idx="6">
                  <c:v>2025</c:v>
                </c:pt>
              </c:strCache>
            </c:strRef>
          </c:cat>
          <c:val>
            <c:numRef>
              <c:f>Dist.!$B$73:$H$73</c:f>
              <c:numCache>
                <c:formatCode>General</c:formatCode>
                <c:ptCount val="7"/>
                <c:pt idx="0">
                  <c:v>433815</c:v>
                </c:pt>
                <c:pt idx="1">
                  <c:v>519766</c:v>
                </c:pt>
                <c:pt idx="2">
                  <c:v>588244</c:v>
                </c:pt>
                <c:pt idx="3">
                  <c:v>610256</c:v>
                </c:pt>
                <c:pt idx="4">
                  <c:v>590701</c:v>
                </c:pt>
                <c:pt idx="5">
                  <c:v>474434</c:v>
                </c:pt>
                <c:pt idx="6">
                  <c:v>462231</c:v>
                </c:pt>
              </c:numCache>
            </c:numRef>
          </c:val>
          <c:extLst>
            <c:ext xmlns:c16="http://schemas.microsoft.com/office/drawing/2014/chart" uri="{C3380CC4-5D6E-409C-BE32-E72D297353CC}">
              <c16:uniqueId val="{00000000-8B52-4D72-80CB-40635125E8D4}"/>
            </c:ext>
          </c:extLst>
        </c:ser>
        <c:dLbls>
          <c:showLegendKey val="0"/>
          <c:showVal val="0"/>
          <c:showCatName val="0"/>
          <c:showSerName val="0"/>
          <c:showPercent val="0"/>
          <c:showBubbleSize val="0"/>
        </c:dLbls>
        <c:gapWidth val="219"/>
        <c:overlap val="100"/>
        <c:axId val="199633072"/>
        <c:axId val="199650352"/>
      </c:barChart>
      <c:lineChart>
        <c:grouping val="standard"/>
        <c:varyColors val="0"/>
        <c:ser>
          <c:idx val="0"/>
          <c:order val="0"/>
          <c:tx>
            <c:strRef>
              <c:f>Dist.!$A$72</c:f>
              <c:strCache>
                <c:ptCount val="1"/>
                <c:pt idx="0">
                  <c:v>Damages/1000 Tickets</c:v>
                </c:pt>
              </c:strCache>
            </c:strRef>
          </c:tx>
          <c:spPr>
            <a:ln w="28575" cap="rnd">
              <a:solidFill>
                <a:srgbClr val="FF0000"/>
              </a:solidFill>
              <a:round/>
            </a:ln>
            <a:effectLst/>
          </c:spPr>
          <c:marker>
            <c:symbol val="none"/>
          </c:marker>
          <c:cat>
            <c:strRef>
              <c:f>Dist.!$B$70:$H$71</c:f>
              <c:strCache>
                <c:ptCount val="7"/>
                <c:pt idx="0">
                  <c:v>2019</c:v>
                </c:pt>
                <c:pt idx="1">
                  <c:v>2020</c:v>
                </c:pt>
                <c:pt idx="2">
                  <c:v>2021</c:v>
                </c:pt>
                <c:pt idx="3">
                  <c:v>2022</c:v>
                </c:pt>
                <c:pt idx="4">
                  <c:v>2023</c:v>
                </c:pt>
                <c:pt idx="5">
                  <c:v>2024</c:v>
                </c:pt>
                <c:pt idx="6">
                  <c:v>2025</c:v>
                </c:pt>
              </c:strCache>
            </c:strRef>
          </c:cat>
          <c:val>
            <c:numRef>
              <c:f>Dist.!$B$72:$H$72</c:f>
              <c:numCache>
                <c:formatCode>0.00</c:formatCode>
                <c:ptCount val="7"/>
                <c:pt idx="0">
                  <c:v>3.1511128015398269</c:v>
                </c:pt>
                <c:pt idx="1">
                  <c:v>3.0186660920491146</c:v>
                </c:pt>
                <c:pt idx="2">
                  <c:v>2.3136657577467852</c:v>
                </c:pt>
                <c:pt idx="3">
                  <c:v>2.1794132298576336</c:v>
                </c:pt>
                <c:pt idx="4">
                  <c:v>2.3412860313424222</c:v>
                </c:pt>
                <c:pt idx="5">
                  <c:v>2.9234835614648191</c:v>
                </c:pt>
                <c:pt idx="6">
                  <c:v>2.5247116701389567</c:v>
                </c:pt>
              </c:numCache>
            </c:numRef>
          </c:val>
          <c:smooth val="0"/>
          <c:extLst>
            <c:ext xmlns:c16="http://schemas.microsoft.com/office/drawing/2014/chart" uri="{C3380CC4-5D6E-409C-BE32-E72D297353CC}">
              <c16:uniqueId val="{00000001-8B52-4D72-80CB-40635125E8D4}"/>
            </c:ext>
          </c:extLst>
        </c:ser>
        <c:dLbls>
          <c:showLegendKey val="0"/>
          <c:showVal val="0"/>
          <c:showCatName val="0"/>
          <c:showSerName val="0"/>
          <c:showPercent val="0"/>
          <c:showBubbleSize val="0"/>
        </c:dLbls>
        <c:marker val="1"/>
        <c:smooth val="0"/>
        <c:axId val="199641232"/>
        <c:axId val="199637872"/>
      </c:lineChart>
      <c:catAx>
        <c:axId val="199633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99650352"/>
        <c:crosses val="autoZero"/>
        <c:auto val="1"/>
        <c:lblAlgn val="ctr"/>
        <c:lblOffset val="100"/>
        <c:noMultiLvlLbl val="0"/>
      </c:catAx>
      <c:valAx>
        <c:axId val="1996503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99633072"/>
        <c:crosses val="autoZero"/>
        <c:crossBetween val="between"/>
      </c:valAx>
      <c:valAx>
        <c:axId val="199637872"/>
        <c:scaling>
          <c:orientation val="minMax"/>
        </c:scaling>
        <c:delete val="0"/>
        <c:axPos val="r"/>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99641232"/>
        <c:crosses val="max"/>
        <c:crossBetween val="between"/>
      </c:valAx>
      <c:catAx>
        <c:axId val="199641232"/>
        <c:scaling>
          <c:orientation val="minMax"/>
        </c:scaling>
        <c:delete val="1"/>
        <c:axPos val="b"/>
        <c:numFmt formatCode="General" sourceLinked="1"/>
        <c:majorTickMark val="out"/>
        <c:minorTickMark val="none"/>
        <c:tickLblPos val="nextTo"/>
        <c:crossAx val="19963787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0" i="0" u="none" strike="noStrike" kern="1200" spc="0" baseline="0">
                <a:solidFill>
                  <a:schemeClr val="bg1"/>
                </a:solidFill>
                <a:latin typeface="+mn-lt"/>
                <a:ea typeface="+mn-ea"/>
                <a:cs typeface="+mn-cs"/>
              </a:defRPr>
            </a:pPr>
            <a:r>
              <a:rPr lang="en-US" sz="1800" b="1" baseline="0" dirty="0">
                <a:solidFill>
                  <a:schemeClr val="bg1"/>
                </a:solidFill>
              </a:rPr>
              <a:t>2025 State rankings for Damages per 10000 services</a:t>
            </a:r>
          </a:p>
        </c:rich>
      </c:tx>
      <c:overlay val="0"/>
      <c:spPr>
        <a:noFill/>
        <a:ln>
          <a:noFill/>
        </a:ln>
        <a:effectLst/>
      </c:spPr>
      <c:txPr>
        <a:bodyPr rot="0" spcFirstLastPara="1" vertOverflow="ellipsis" vert="horz" wrap="square" anchor="ctr" anchorCtr="1"/>
        <a:lstStyle/>
        <a:p>
          <a:pPr>
            <a:defRPr sz="1500" b="0" i="0" u="none" strike="noStrike" kern="1200" spc="0" baseline="0">
              <a:solidFill>
                <a:schemeClr val="bg1"/>
              </a:solidFill>
              <a:latin typeface="+mn-lt"/>
              <a:ea typeface="+mn-ea"/>
              <a:cs typeface="+mn-cs"/>
            </a:defRPr>
          </a:pPr>
          <a:endParaRPr lang="en-US"/>
        </a:p>
      </c:txPr>
    </c:title>
    <c:autoTitleDeleted val="0"/>
    <c:plotArea>
      <c:layout/>
      <c:lineChart>
        <c:grouping val="standard"/>
        <c:varyColors val="0"/>
        <c:ser>
          <c:idx val="0"/>
          <c:order val="0"/>
          <c:tx>
            <c:strRef>
              <c:f>Sheet1!$F$12</c:f>
              <c:strCache>
                <c:ptCount val="1"/>
                <c:pt idx="0">
                  <c:v>Utah</c:v>
                </c:pt>
              </c:strCache>
            </c:strRef>
          </c:tx>
          <c:spPr>
            <a:ln w="28575" cap="rnd">
              <a:solidFill>
                <a:schemeClr val="accent1"/>
              </a:solidFill>
              <a:round/>
            </a:ln>
            <a:effectLst/>
          </c:spPr>
          <c:marker>
            <c:symbol val="none"/>
          </c:marker>
          <c:cat>
            <c:numRef>
              <c:f>Sheet1!$G$11:$O$11</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Sheet1!$G$12:$O$12</c:f>
              <c:numCache>
                <c:formatCode>General</c:formatCode>
                <c:ptCount val="9"/>
                <c:pt idx="0">
                  <c:v>26</c:v>
                </c:pt>
                <c:pt idx="1">
                  <c:v>30</c:v>
                </c:pt>
                <c:pt idx="2">
                  <c:v>33</c:v>
                </c:pt>
                <c:pt idx="3">
                  <c:v>33</c:v>
                </c:pt>
                <c:pt idx="4">
                  <c:v>35</c:v>
                </c:pt>
                <c:pt idx="5">
                  <c:v>40</c:v>
                </c:pt>
                <c:pt idx="6">
                  <c:v>34</c:v>
                </c:pt>
                <c:pt idx="7">
                  <c:v>34</c:v>
                </c:pt>
                <c:pt idx="8">
                  <c:v>33</c:v>
                </c:pt>
              </c:numCache>
            </c:numRef>
          </c:val>
          <c:smooth val="0"/>
          <c:extLst>
            <c:ext xmlns:c16="http://schemas.microsoft.com/office/drawing/2014/chart" uri="{C3380CC4-5D6E-409C-BE32-E72D297353CC}">
              <c16:uniqueId val="{00000000-BB1D-4C39-9D88-6F4C468703EA}"/>
            </c:ext>
          </c:extLst>
        </c:ser>
        <c:ser>
          <c:idx val="1"/>
          <c:order val="1"/>
          <c:tx>
            <c:strRef>
              <c:f>Sheet1!$F$13</c:f>
              <c:strCache>
                <c:ptCount val="1"/>
                <c:pt idx="0">
                  <c:v>Arizona</c:v>
                </c:pt>
              </c:strCache>
            </c:strRef>
          </c:tx>
          <c:spPr>
            <a:ln w="28575" cap="rnd">
              <a:solidFill>
                <a:schemeClr val="accent2"/>
              </a:solidFill>
              <a:round/>
            </a:ln>
            <a:effectLst/>
          </c:spPr>
          <c:marker>
            <c:symbol val="none"/>
          </c:marker>
          <c:cat>
            <c:numRef>
              <c:f>Sheet1!$G$11:$O$11</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Sheet1!$G$13:$O$13</c:f>
              <c:numCache>
                <c:formatCode>General</c:formatCode>
                <c:ptCount val="9"/>
                <c:pt idx="0">
                  <c:v>2</c:v>
                </c:pt>
                <c:pt idx="1">
                  <c:v>5</c:v>
                </c:pt>
                <c:pt idx="2">
                  <c:v>4</c:v>
                </c:pt>
                <c:pt idx="3">
                  <c:v>4</c:v>
                </c:pt>
                <c:pt idx="4">
                  <c:v>6</c:v>
                </c:pt>
                <c:pt idx="5">
                  <c:v>4</c:v>
                </c:pt>
                <c:pt idx="6">
                  <c:v>6</c:v>
                </c:pt>
                <c:pt idx="7">
                  <c:v>5</c:v>
                </c:pt>
                <c:pt idx="8">
                  <c:v>8</c:v>
                </c:pt>
              </c:numCache>
            </c:numRef>
          </c:val>
          <c:smooth val="0"/>
          <c:extLst>
            <c:ext xmlns:c16="http://schemas.microsoft.com/office/drawing/2014/chart" uri="{C3380CC4-5D6E-409C-BE32-E72D297353CC}">
              <c16:uniqueId val="{00000001-BB1D-4C39-9D88-6F4C468703EA}"/>
            </c:ext>
          </c:extLst>
        </c:ser>
        <c:ser>
          <c:idx val="2"/>
          <c:order val="2"/>
          <c:tx>
            <c:strRef>
              <c:f>Sheet1!$F$14</c:f>
              <c:strCache>
                <c:ptCount val="1"/>
                <c:pt idx="0">
                  <c:v>Nevada</c:v>
                </c:pt>
              </c:strCache>
            </c:strRef>
          </c:tx>
          <c:spPr>
            <a:ln w="28575" cap="rnd">
              <a:solidFill>
                <a:schemeClr val="accent3"/>
              </a:solidFill>
              <a:round/>
            </a:ln>
            <a:effectLst/>
          </c:spPr>
          <c:marker>
            <c:symbol val="none"/>
          </c:marker>
          <c:cat>
            <c:numRef>
              <c:f>Sheet1!$G$11:$O$11</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Sheet1!$G$14:$O$14</c:f>
              <c:numCache>
                <c:formatCode>General</c:formatCode>
                <c:ptCount val="9"/>
                <c:pt idx="0">
                  <c:v>3</c:v>
                </c:pt>
                <c:pt idx="1">
                  <c:v>2</c:v>
                </c:pt>
                <c:pt idx="2">
                  <c:v>3</c:v>
                </c:pt>
                <c:pt idx="3">
                  <c:v>5</c:v>
                </c:pt>
                <c:pt idx="4">
                  <c:v>2</c:v>
                </c:pt>
                <c:pt idx="5">
                  <c:v>2</c:v>
                </c:pt>
                <c:pt idx="6">
                  <c:v>4</c:v>
                </c:pt>
                <c:pt idx="7">
                  <c:v>3</c:v>
                </c:pt>
                <c:pt idx="8">
                  <c:v>2</c:v>
                </c:pt>
              </c:numCache>
            </c:numRef>
          </c:val>
          <c:smooth val="0"/>
          <c:extLst>
            <c:ext xmlns:c16="http://schemas.microsoft.com/office/drawing/2014/chart" uri="{C3380CC4-5D6E-409C-BE32-E72D297353CC}">
              <c16:uniqueId val="{00000002-BB1D-4C39-9D88-6F4C468703EA}"/>
            </c:ext>
          </c:extLst>
        </c:ser>
        <c:ser>
          <c:idx val="3"/>
          <c:order val="3"/>
          <c:tx>
            <c:strRef>
              <c:f>Sheet1!$F$15</c:f>
              <c:strCache>
                <c:ptCount val="1"/>
                <c:pt idx="0">
                  <c:v>Idaho</c:v>
                </c:pt>
              </c:strCache>
            </c:strRef>
          </c:tx>
          <c:spPr>
            <a:ln w="28575" cap="rnd">
              <a:solidFill>
                <a:srgbClr val="FFC000"/>
              </a:solidFill>
              <a:round/>
            </a:ln>
            <a:effectLst/>
          </c:spPr>
          <c:marker>
            <c:symbol val="none"/>
          </c:marker>
          <c:cat>
            <c:numRef>
              <c:f>Sheet1!$G$11:$O$11</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Sheet1!$G$15:$O$15</c:f>
              <c:numCache>
                <c:formatCode>General</c:formatCode>
                <c:ptCount val="9"/>
                <c:pt idx="0">
                  <c:v>40</c:v>
                </c:pt>
                <c:pt idx="1">
                  <c:v>44</c:v>
                </c:pt>
                <c:pt idx="2">
                  <c:v>46</c:v>
                </c:pt>
                <c:pt idx="3">
                  <c:v>44</c:v>
                </c:pt>
                <c:pt idx="4">
                  <c:v>41</c:v>
                </c:pt>
                <c:pt idx="5">
                  <c:v>44</c:v>
                </c:pt>
                <c:pt idx="6">
                  <c:v>44</c:v>
                </c:pt>
                <c:pt idx="7">
                  <c:v>41</c:v>
                </c:pt>
                <c:pt idx="8">
                  <c:v>40</c:v>
                </c:pt>
              </c:numCache>
            </c:numRef>
          </c:val>
          <c:smooth val="0"/>
          <c:extLst>
            <c:ext xmlns:c16="http://schemas.microsoft.com/office/drawing/2014/chart" uri="{C3380CC4-5D6E-409C-BE32-E72D297353CC}">
              <c16:uniqueId val="{00000003-BB1D-4C39-9D88-6F4C468703EA}"/>
            </c:ext>
          </c:extLst>
        </c:ser>
        <c:ser>
          <c:idx val="4"/>
          <c:order val="4"/>
          <c:tx>
            <c:strRef>
              <c:f>Sheet1!$F$16</c:f>
              <c:strCache>
                <c:ptCount val="1"/>
                <c:pt idx="0">
                  <c:v>Wyoming</c:v>
                </c:pt>
              </c:strCache>
            </c:strRef>
          </c:tx>
          <c:spPr>
            <a:ln w="28575" cap="rnd">
              <a:solidFill>
                <a:srgbClr val="FF0000"/>
              </a:solidFill>
              <a:round/>
            </a:ln>
            <a:effectLst/>
          </c:spPr>
          <c:marker>
            <c:symbol val="none"/>
          </c:marker>
          <c:cat>
            <c:numRef>
              <c:f>Sheet1!$G$11:$O$11</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Sheet1!$G$16:$O$16</c:f>
              <c:numCache>
                <c:formatCode>General</c:formatCode>
                <c:ptCount val="9"/>
                <c:pt idx="0">
                  <c:v>32</c:v>
                </c:pt>
                <c:pt idx="1">
                  <c:v>19</c:v>
                </c:pt>
                <c:pt idx="2">
                  <c:v>19</c:v>
                </c:pt>
                <c:pt idx="3">
                  <c:v>18</c:v>
                </c:pt>
                <c:pt idx="4">
                  <c:v>23</c:v>
                </c:pt>
                <c:pt idx="5">
                  <c:v>26</c:v>
                </c:pt>
                <c:pt idx="6">
                  <c:v>20</c:v>
                </c:pt>
                <c:pt idx="7">
                  <c:v>21</c:v>
                </c:pt>
                <c:pt idx="8">
                  <c:v>21</c:v>
                </c:pt>
              </c:numCache>
            </c:numRef>
          </c:val>
          <c:smooth val="0"/>
          <c:extLst>
            <c:ext xmlns:c16="http://schemas.microsoft.com/office/drawing/2014/chart" uri="{C3380CC4-5D6E-409C-BE32-E72D297353CC}">
              <c16:uniqueId val="{00000004-BB1D-4C39-9D88-6F4C468703EA}"/>
            </c:ext>
          </c:extLst>
        </c:ser>
        <c:ser>
          <c:idx val="5"/>
          <c:order val="5"/>
          <c:tx>
            <c:strRef>
              <c:f>Sheet1!$F$17</c:f>
              <c:strCache>
                <c:ptCount val="1"/>
                <c:pt idx="0">
                  <c:v>Colorado</c:v>
                </c:pt>
              </c:strCache>
            </c:strRef>
          </c:tx>
          <c:spPr>
            <a:ln w="28575" cap="rnd">
              <a:solidFill>
                <a:schemeClr val="accent6"/>
              </a:solidFill>
              <a:round/>
            </a:ln>
            <a:effectLst/>
          </c:spPr>
          <c:marker>
            <c:symbol val="none"/>
          </c:marker>
          <c:cat>
            <c:numRef>
              <c:f>Sheet1!$G$11:$O$11</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Sheet1!$G$17:$O$17</c:f>
              <c:numCache>
                <c:formatCode>General</c:formatCode>
                <c:ptCount val="9"/>
                <c:pt idx="0">
                  <c:v>20</c:v>
                </c:pt>
                <c:pt idx="1">
                  <c:v>24</c:v>
                </c:pt>
                <c:pt idx="2">
                  <c:v>24</c:v>
                </c:pt>
                <c:pt idx="3">
                  <c:v>25</c:v>
                </c:pt>
                <c:pt idx="4">
                  <c:v>24</c:v>
                </c:pt>
                <c:pt idx="5">
                  <c:v>29</c:v>
                </c:pt>
                <c:pt idx="6">
                  <c:v>22</c:v>
                </c:pt>
                <c:pt idx="7">
                  <c:v>23</c:v>
                </c:pt>
                <c:pt idx="8">
                  <c:v>23</c:v>
                </c:pt>
              </c:numCache>
            </c:numRef>
          </c:val>
          <c:smooth val="0"/>
          <c:extLst>
            <c:ext xmlns:c16="http://schemas.microsoft.com/office/drawing/2014/chart" uri="{C3380CC4-5D6E-409C-BE32-E72D297353CC}">
              <c16:uniqueId val="{00000005-BB1D-4C39-9D88-6F4C468703EA}"/>
            </c:ext>
          </c:extLst>
        </c:ser>
        <c:ser>
          <c:idx val="6"/>
          <c:order val="6"/>
          <c:tx>
            <c:strRef>
              <c:f>Sheet1!$F$18</c:f>
              <c:strCache>
                <c:ptCount val="1"/>
                <c:pt idx="0">
                  <c:v>New Mexico</c:v>
                </c:pt>
              </c:strCache>
            </c:strRef>
          </c:tx>
          <c:spPr>
            <a:ln w="28575" cap="rnd">
              <a:solidFill>
                <a:srgbClr val="7030A0"/>
              </a:solidFill>
              <a:round/>
            </a:ln>
            <a:effectLst/>
          </c:spPr>
          <c:marker>
            <c:symbol val="none"/>
          </c:marker>
          <c:cat>
            <c:numRef>
              <c:f>Sheet1!$G$11:$O$11</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Sheet1!$G$18:$O$18</c:f>
              <c:numCache>
                <c:formatCode>General</c:formatCode>
                <c:ptCount val="9"/>
                <c:pt idx="0">
                  <c:v>5</c:v>
                </c:pt>
                <c:pt idx="1">
                  <c:v>10</c:v>
                </c:pt>
                <c:pt idx="2">
                  <c:v>9</c:v>
                </c:pt>
                <c:pt idx="3">
                  <c:v>7</c:v>
                </c:pt>
                <c:pt idx="4">
                  <c:v>10</c:v>
                </c:pt>
                <c:pt idx="5">
                  <c:v>11</c:v>
                </c:pt>
                <c:pt idx="6">
                  <c:v>10</c:v>
                </c:pt>
                <c:pt idx="7">
                  <c:v>9</c:v>
                </c:pt>
                <c:pt idx="8">
                  <c:v>10</c:v>
                </c:pt>
              </c:numCache>
            </c:numRef>
          </c:val>
          <c:smooth val="0"/>
          <c:extLst>
            <c:ext xmlns:c16="http://schemas.microsoft.com/office/drawing/2014/chart" uri="{C3380CC4-5D6E-409C-BE32-E72D297353CC}">
              <c16:uniqueId val="{00000006-BB1D-4C39-9D88-6F4C468703EA}"/>
            </c:ext>
          </c:extLst>
        </c:ser>
        <c:ser>
          <c:idx val="7"/>
          <c:order val="7"/>
          <c:tx>
            <c:strRef>
              <c:f>Sheet1!$F$19</c:f>
              <c:strCache>
                <c:ptCount val="1"/>
                <c:pt idx="0">
                  <c:v>California</c:v>
                </c:pt>
              </c:strCache>
            </c:strRef>
          </c:tx>
          <c:spPr>
            <a:ln w="28575" cap="rnd">
              <a:solidFill>
                <a:srgbClr val="FFCC99"/>
              </a:solidFill>
              <a:round/>
            </a:ln>
            <a:effectLst/>
          </c:spPr>
          <c:marker>
            <c:symbol val="none"/>
          </c:marker>
          <c:cat>
            <c:numRef>
              <c:f>Sheet1!$G$11:$O$11</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Sheet1!$G$19:$O$19</c:f>
              <c:numCache>
                <c:formatCode>General</c:formatCode>
                <c:ptCount val="9"/>
                <c:pt idx="0">
                  <c:v>7</c:v>
                </c:pt>
                <c:pt idx="1">
                  <c:v>6</c:v>
                </c:pt>
                <c:pt idx="2">
                  <c:v>10</c:v>
                </c:pt>
                <c:pt idx="3">
                  <c:v>8</c:v>
                </c:pt>
                <c:pt idx="4">
                  <c:v>9</c:v>
                </c:pt>
                <c:pt idx="5">
                  <c:v>7</c:v>
                </c:pt>
                <c:pt idx="6">
                  <c:v>8</c:v>
                </c:pt>
                <c:pt idx="7">
                  <c:v>7</c:v>
                </c:pt>
                <c:pt idx="8">
                  <c:v>6</c:v>
                </c:pt>
              </c:numCache>
            </c:numRef>
          </c:val>
          <c:smooth val="0"/>
          <c:extLst>
            <c:ext xmlns:c16="http://schemas.microsoft.com/office/drawing/2014/chart" uri="{C3380CC4-5D6E-409C-BE32-E72D297353CC}">
              <c16:uniqueId val="{00000007-BB1D-4C39-9D88-6F4C468703EA}"/>
            </c:ext>
          </c:extLst>
        </c:ser>
        <c:ser>
          <c:idx val="8"/>
          <c:order val="8"/>
          <c:tx>
            <c:strRef>
              <c:f>Sheet1!$F$20</c:f>
              <c:strCache>
                <c:ptCount val="1"/>
                <c:pt idx="0">
                  <c:v>Oregon</c:v>
                </c:pt>
              </c:strCache>
            </c:strRef>
          </c:tx>
          <c:spPr>
            <a:ln w="28575" cap="rnd">
              <a:solidFill>
                <a:srgbClr val="92D050"/>
              </a:solidFill>
              <a:round/>
            </a:ln>
            <a:effectLst/>
          </c:spPr>
          <c:marker>
            <c:symbol val="none"/>
          </c:marker>
          <c:cat>
            <c:numRef>
              <c:f>Sheet1!$G$11:$O$11</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Sheet1!$G$20:$O$20</c:f>
              <c:numCache>
                <c:formatCode>General</c:formatCode>
                <c:ptCount val="9"/>
                <c:pt idx="0">
                  <c:v>21</c:v>
                </c:pt>
                <c:pt idx="1">
                  <c:v>28</c:v>
                </c:pt>
                <c:pt idx="2">
                  <c:v>29</c:v>
                </c:pt>
                <c:pt idx="3">
                  <c:v>27</c:v>
                </c:pt>
                <c:pt idx="4">
                  <c:v>20</c:v>
                </c:pt>
                <c:pt idx="5">
                  <c:v>21</c:v>
                </c:pt>
                <c:pt idx="6">
                  <c:v>19</c:v>
                </c:pt>
                <c:pt idx="7">
                  <c:v>22</c:v>
                </c:pt>
                <c:pt idx="8">
                  <c:v>18</c:v>
                </c:pt>
              </c:numCache>
            </c:numRef>
          </c:val>
          <c:smooth val="0"/>
          <c:extLst>
            <c:ext xmlns:c16="http://schemas.microsoft.com/office/drawing/2014/chart" uri="{C3380CC4-5D6E-409C-BE32-E72D297353CC}">
              <c16:uniqueId val="{00000008-BB1D-4C39-9D88-6F4C468703EA}"/>
            </c:ext>
          </c:extLst>
        </c:ser>
        <c:ser>
          <c:idx val="9"/>
          <c:order val="9"/>
          <c:tx>
            <c:strRef>
              <c:f>Sheet1!$F$21</c:f>
              <c:strCache>
                <c:ptCount val="1"/>
                <c:pt idx="0">
                  <c:v>Washington</c:v>
                </c:pt>
              </c:strCache>
            </c:strRef>
          </c:tx>
          <c:spPr>
            <a:ln w="28575" cap="rnd">
              <a:solidFill>
                <a:srgbClr val="FFFF00"/>
              </a:solidFill>
              <a:round/>
            </a:ln>
            <a:effectLst/>
          </c:spPr>
          <c:marker>
            <c:symbol val="none"/>
          </c:marker>
          <c:cat>
            <c:numRef>
              <c:f>Sheet1!$G$11:$O$11</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Sheet1!$G$21:$O$21</c:f>
              <c:numCache>
                <c:formatCode>General</c:formatCode>
                <c:ptCount val="9"/>
                <c:pt idx="0">
                  <c:v>23</c:v>
                </c:pt>
                <c:pt idx="1">
                  <c:v>23</c:v>
                </c:pt>
                <c:pt idx="2">
                  <c:v>25</c:v>
                </c:pt>
                <c:pt idx="3">
                  <c:v>28</c:v>
                </c:pt>
                <c:pt idx="4">
                  <c:v>26</c:v>
                </c:pt>
                <c:pt idx="5">
                  <c:v>18</c:v>
                </c:pt>
                <c:pt idx="6">
                  <c:v>21</c:v>
                </c:pt>
                <c:pt idx="7">
                  <c:v>19</c:v>
                </c:pt>
                <c:pt idx="8">
                  <c:v>17</c:v>
                </c:pt>
              </c:numCache>
            </c:numRef>
          </c:val>
          <c:smooth val="0"/>
          <c:extLst>
            <c:ext xmlns:c16="http://schemas.microsoft.com/office/drawing/2014/chart" uri="{C3380CC4-5D6E-409C-BE32-E72D297353CC}">
              <c16:uniqueId val="{00000009-BB1D-4C39-9D88-6F4C468703EA}"/>
            </c:ext>
          </c:extLst>
        </c:ser>
        <c:dLbls>
          <c:showLegendKey val="0"/>
          <c:showVal val="0"/>
          <c:showCatName val="0"/>
          <c:showSerName val="0"/>
          <c:showPercent val="0"/>
          <c:showBubbleSize val="0"/>
        </c:dLbls>
        <c:smooth val="0"/>
        <c:axId val="617474255"/>
        <c:axId val="268314255"/>
      </c:lineChart>
      <c:catAx>
        <c:axId val="6174742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10" b="0" i="0" u="none" strike="noStrike" kern="1200" baseline="0">
                <a:solidFill>
                  <a:schemeClr val="bg1"/>
                </a:solidFill>
                <a:latin typeface="+mn-lt"/>
                <a:ea typeface="+mn-ea"/>
                <a:cs typeface="+mn-cs"/>
              </a:defRPr>
            </a:pPr>
            <a:endParaRPr lang="en-US"/>
          </a:p>
        </c:txPr>
        <c:crossAx val="268314255"/>
        <c:crosses val="autoZero"/>
        <c:auto val="1"/>
        <c:lblAlgn val="ctr"/>
        <c:lblOffset val="100"/>
        <c:noMultiLvlLbl val="0"/>
      </c:catAx>
      <c:valAx>
        <c:axId val="26831425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crossAx val="6174742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D2B174E-BE4D-4809-A86A-B8A644ED303E}" type="datetimeFigureOut">
              <a:rPr lang="en-US" smtClean="0"/>
              <a:t>3/19/2026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945504C-36FA-416E-961A-33FFFF5C9005}" type="slidenum">
              <a:rPr lang="en-US" smtClean="0"/>
              <a:t>‹#›</a:t>
            </a:fld>
            <a:endParaRPr lang="en-US"/>
          </a:p>
        </p:txBody>
      </p:sp>
    </p:spTree>
    <p:extLst>
      <p:ext uri="{BB962C8B-B14F-4D97-AF65-F5344CB8AC3E}">
        <p14:creationId xmlns:p14="http://schemas.microsoft.com/office/powerpoint/2010/main" val="30341325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AC2965C2-C050-4DA9-AA41-6FE57E33431A}" type="datetimeFigureOut">
              <a:rPr lang="en-US"/>
              <a:pPr>
                <a:defRPr/>
              </a:pPr>
              <a:t>3/19/2026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F50B0F85-DB1E-459E-91B1-790F763FAEFD}" type="slidenum">
              <a:rPr lang="en-US" altLang="en-US"/>
              <a:pPr>
                <a:defRPr/>
              </a:pPr>
              <a:t>‹#›</a:t>
            </a:fld>
            <a:endParaRPr lang="en-US" altLang="en-US"/>
          </a:p>
        </p:txBody>
      </p:sp>
    </p:spTree>
    <p:extLst>
      <p:ext uri="{BB962C8B-B14F-4D97-AF65-F5344CB8AC3E}">
        <p14:creationId xmlns:p14="http://schemas.microsoft.com/office/powerpoint/2010/main" val="4080123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1DD8CDC-BCC0-4BC7-892E-E40C6DDC4440}" type="slidenum">
              <a:rPr lang="en-US" altLang="en-US" smtClean="0"/>
              <a:pPr/>
              <a:t>1</a:t>
            </a:fld>
            <a:endParaRPr lang="en-US" altLang="en-US"/>
          </a:p>
        </p:txBody>
      </p:sp>
    </p:spTree>
    <p:extLst>
      <p:ext uri="{BB962C8B-B14F-4D97-AF65-F5344CB8AC3E}">
        <p14:creationId xmlns:p14="http://schemas.microsoft.com/office/powerpoint/2010/main" val="21630817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6C4DE9D-E87A-4A43-B028-7DF337A59C29}" type="slidenum">
              <a:rPr lang="en-US" altLang="en-US"/>
              <a:pPr/>
              <a:t>10</a:t>
            </a:fld>
            <a:endParaRPr lang="en-US" altLang="en-US"/>
          </a:p>
        </p:txBody>
      </p:sp>
    </p:spTree>
    <p:extLst>
      <p:ext uri="{BB962C8B-B14F-4D97-AF65-F5344CB8AC3E}">
        <p14:creationId xmlns:p14="http://schemas.microsoft.com/office/powerpoint/2010/main" val="23664886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pPr>
            <a:r>
              <a:rPr lang="en-US" altLang="en-US" dirty="0"/>
              <a:t>Jimmy – see Al’s annual reports data spreadsheet – he has 2024 numbers</a:t>
            </a:r>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F0D37CD-00EE-4C74-BD30-14F449AD6FD6}" type="slidenum">
              <a:rPr lang="en-US" altLang="en-US"/>
              <a:pPr/>
              <a:t>11</a:t>
            </a:fld>
            <a:endParaRPr lang="en-US" altLang="en-US"/>
          </a:p>
        </p:txBody>
      </p:sp>
    </p:spTree>
    <p:extLst>
      <p:ext uri="{BB962C8B-B14F-4D97-AF65-F5344CB8AC3E}">
        <p14:creationId xmlns:p14="http://schemas.microsoft.com/office/powerpoint/2010/main" val="15128488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As part of the Distribution annual reports …….   operators are required to report these stats.</a:t>
            </a:r>
          </a:p>
          <a:p>
            <a:pPr eaLnBrk="1" hangingPunct="1"/>
            <a:r>
              <a:rPr lang="en-US" altLang="en-US" dirty="0"/>
              <a:t>These are the totals for all regulated operators in Utah.</a:t>
            </a:r>
          </a:p>
          <a:p>
            <a:pPr eaLnBrk="1" hangingPunct="1"/>
            <a:endParaRPr lang="en-US" altLang="en-US" dirty="0"/>
          </a:p>
          <a:p>
            <a:pPr eaLnBrk="1" hangingPunct="1"/>
            <a:r>
              <a:rPr lang="en-US" altLang="en-US" dirty="0"/>
              <a:t>During 2025 there were 590,701 locate tickets called in to Blue Stakes of Utah.</a:t>
            </a:r>
          </a:p>
          <a:p>
            <a:pPr eaLnBrk="1" hangingPunct="1"/>
            <a:endParaRPr lang="en-US" altLang="en-US" dirty="0"/>
          </a:p>
          <a:p>
            <a:pPr eaLnBrk="1" hangingPunct="1"/>
            <a:r>
              <a:rPr lang="en-US" altLang="en-US" dirty="0"/>
              <a:t>There were total of 1383 damages.</a:t>
            </a:r>
          </a:p>
          <a:p>
            <a:pPr eaLnBrk="1" hangingPunct="1"/>
            <a:endParaRPr lang="en-US" altLang="en-US" dirty="0"/>
          </a:p>
          <a:p>
            <a:pPr eaLnBrk="1" hangingPunct="1"/>
            <a:r>
              <a:rPr lang="en-US" altLang="en-US" dirty="0"/>
              <a:t>And our damages per thousand tickets was 2.34,</a:t>
            </a:r>
          </a:p>
          <a:p>
            <a:pPr eaLnBrk="1" hangingPunct="1"/>
            <a:endParaRPr lang="en-US" altLang="en-US" dirty="0"/>
          </a:p>
          <a:p>
            <a:pPr eaLnBrk="1" hangingPunct="1"/>
            <a:r>
              <a:rPr lang="en-US" altLang="en-US" dirty="0"/>
              <a:t>Damages per thousand is a metrics used by the industry and PHMSA.</a:t>
            </a:r>
          </a:p>
          <a:p>
            <a:pPr eaLnBrk="1" hangingPunct="1"/>
            <a:endParaRPr lang="en-US" altLang="en-US" dirty="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CB17818-AF91-42E4-B526-F9BCB9B31B00}" type="slidenum">
              <a:rPr lang="en-US" altLang="en-US"/>
              <a:pPr/>
              <a:t>12</a:t>
            </a:fld>
            <a:endParaRPr lang="en-US" altLang="en-US"/>
          </a:p>
        </p:txBody>
      </p:sp>
    </p:spTree>
    <p:extLst>
      <p:ext uri="{BB962C8B-B14F-4D97-AF65-F5344CB8AC3E}">
        <p14:creationId xmlns:p14="http://schemas.microsoft.com/office/powerpoint/2010/main" val="11510832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the total of 1167 damages</a:t>
            </a:r>
          </a:p>
          <a:p>
            <a:r>
              <a:rPr lang="en-US" dirty="0"/>
              <a:t>44% was caused by excavation error,</a:t>
            </a:r>
          </a:p>
          <a:p>
            <a:r>
              <a:rPr lang="en-US" dirty="0"/>
              <a:t>29% was due to excavating without a locate ticket, and</a:t>
            </a:r>
          </a:p>
          <a:p>
            <a:r>
              <a:rPr lang="en-US" dirty="0"/>
              <a:t>26% was caused by operator error.</a:t>
            </a:r>
          </a:p>
          <a:p>
            <a:endParaRPr lang="en-US" dirty="0"/>
          </a:p>
        </p:txBody>
      </p:sp>
      <p:sp>
        <p:nvSpPr>
          <p:cNvPr id="4" name="Slide Number Placeholder 3"/>
          <p:cNvSpPr>
            <a:spLocks noGrp="1"/>
          </p:cNvSpPr>
          <p:nvPr>
            <p:ph type="sldNum" sz="quarter" idx="5"/>
          </p:nvPr>
        </p:nvSpPr>
        <p:spPr/>
        <p:txBody>
          <a:bodyPr/>
          <a:lstStyle/>
          <a:p>
            <a:pPr>
              <a:defRPr/>
            </a:pPr>
            <a:fld id="{F50B0F85-DB1E-459E-91B1-790F763FAEFD}" type="slidenum">
              <a:rPr lang="en-US" altLang="en-US" smtClean="0"/>
              <a:pPr>
                <a:defRPr/>
              </a:pPr>
              <a:t>13</a:t>
            </a:fld>
            <a:endParaRPr lang="en-US" altLang="en-US"/>
          </a:p>
        </p:txBody>
      </p:sp>
    </p:spTree>
    <p:extLst>
      <p:ext uri="{BB962C8B-B14F-4D97-AF65-F5344CB8AC3E}">
        <p14:creationId xmlns:p14="http://schemas.microsoft.com/office/powerpoint/2010/main" val="5647593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Al’s spreadsheet for 2024 numbers</a:t>
            </a:r>
          </a:p>
        </p:txBody>
      </p:sp>
      <p:sp>
        <p:nvSpPr>
          <p:cNvPr id="4" name="Slide Number Placeholder 3"/>
          <p:cNvSpPr>
            <a:spLocks noGrp="1"/>
          </p:cNvSpPr>
          <p:nvPr>
            <p:ph type="sldNum" sz="quarter" idx="5"/>
          </p:nvPr>
        </p:nvSpPr>
        <p:spPr/>
        <p:txBody>
          <a:bodyPr/>
          <a:lstStyle/>
          <a:p>
            <a:pPr>
              <a:defRPr/>
            </a:pPr>
            <a:fld id="{F50B0F85-DB1E-459E-91B1-790F763FAEFD}" type="slidenum">
              <a:rPr lang="en-US" altLang="en-US" smtClean="0"/>
              <a:pPr>
                <a:defRPr/>
              </a:pPr>
              <a:t>14</a:t>
            </a:fld>
            <a:endParaRPr lang="en-US" altLang="en-US"/>
          </a:p>
        </p:txBody>
      </p:sp>
    </p:spTree>
    <p:extLst>
      <p:ext uri="{BB962C8B-B14F-4D97-AF65-F5344CB8AC3E}">
        <p14:creationId xmlns:p14="http://schemas.microsoft.com/office/powerpoint/2010/main" val="18503296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50B0F85-DB1E-459E-91B1-790F763FAEFD}" type="slidenum">
              <a:rPr lang="en-US" altLang="en-US" smtClean="0"/>
              <a:pPr>
                <a:defRPr/>
              </a:pPr>
              <a:t>17</a:t>
            </a:fld>
            <a:endParaRPr lang="en-US" altLang="en-US"/>
          </a:p>
        </p:txBody>
      </p:sp>
    </p:spTree>
    <p:extLst>
      <p:ext uri="{BB962C8B-B14F-4D97-AF65-F5344CB8AC3E}">
        <p14:creationId xmlns:p14="http://schemas.microsoft.com/office/powerpoint/2010/main" val="24011882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50B0F85-DB1E-459E-91B1-790F763FAEFD}" type="slidenum">
              <a:rPr lang="en-US" altLang="en-US" smtClean="0"/>
              <a:pPr>
                <a:defRPr/>
              </a:pPr>
              <a:t>18</a:t>
            </a:fld>
            <a:endParaRPr lang="en-US" altLang="en-US"/>
          </a:p>
        </p:txBody>
      </p:sp>
    </p:spTree>
    <p:extLst>
      <p:ext uri="{BB962C8B-B14F-4D97-AF65-F5344CB8AC3E}">
        <p14:creationId xmlns:p14="http://schemas.microsoft.com/office/powerpoint/2010/main" val="34650122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50B0F85-DB1E-459E-91B1-790F763FAEFD}" type="slidenum">
              <a:rPr lang="en-US" altLang="en-US" smtClean="0"/>
              <a:pPr>
                <a:defRPr/>
              </a:pPr>
              <a:t>19</a:t>
            </a:fld>
            <a:endParaRPr lang="en-US" altLang="en-US"/>
          </a:p>
        </p:txBody>
      </p:sp>
    </p:spTree>
    <p:extLst>
      <p:ext uri="{BB962C8B-B14F-4D97-AF65-F5344CB8AC3E}">
        <p14:creationId xmlns:p14="http://schemas.microsoft.com/office/powerpoint/2010/main" val="27344613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50B0F85-DB1E-459E-91B1-790F763FAEFD}" type="slidenum">
              <a:rPr lang="en-US" altLang="en-US" smtClean="0"/>
              <a:pPr>
                <a:defRPr/>
              </a:pPr>
              <a:t>20</a:t>
            </a:fld>
            <a:endParaRPr lang="en-US" altLang="en-US"/>
          </a:p>
        </p:txBody>
      </p:sp>
    </p:spTree>
    <p:extLst>
      <p:ext uri="{BB962C8B-B14F-4D97-AF65-F5344CB8AC3E}">
        <p14:creationId xmlns:p14="http://schemas.microsoft.com/office/powerpoint/2010/main" val="28911802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003510-3B65-0F17-D204-87F9FBBB01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3D38BE-BF4A-E177-7FE0-F47B8342BA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E378ED-4B84-C74A-BAE2-FA5BA3454B7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A166643-816D-7A8C-7D65-C483D2EC95D6}"/>
              </a:ext>
            </a:extLst>
          </p:cNvPr>
          <p:cNvSpPr>
            <a:spLocks noGrp="1"/>
          </p:cNvSpPr>
          <p:nvPr>
            <p:ph type="sldNum" sz="quarter" idx="5"/>
          </p:nvPr>
        </p:nvSpPr>
        <p:spPr/>
        <p:txBody>
          <a:bodyPr/>
          <a:lstStyle/>
          <a:p>
            <a:pPr>
              <a:defRPr/>
            </a:pPr>
            <a:fld id="{F50B0F85-DB1E-459E-91B1-790F763FAEFD}" type="slidenum">
              <a:rPr lang="en-US" altLang="en-US" smtClean="0"/>
              <a:pPr>
                <a:defRPr/>
              </a:pPr>
              <a:t>22</a:t>
            </a:fld>
            <a:endParaRPr lang="en-US" altLang="en-US"/>
          </a:p>
        </p:txBody>
      </p:sp>
    </p:spTree>
    <p:extLst>
      <p:ext uri="{BB962C8B-B14F-4D97-AF65-F5344CB8AC3E}">
        <p14:creationId xmlns:p14="http://schemas.microsoft.com/office/powerpoint/2010/main" val="2766796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50B0F85-DB1E-459E-91B1-790F763FAEFD}" type="slidenum">
              <a:rPr lang="en-US" altLang="en-US" smtClean="0"/>
              <a:pPr>
                <a:defRPr/>
              </a:pPr>
              <a:t>2</a:t>
            </a:fld>
            <a:endParaRPr lang="en-US" altLang="en-US"/>
          </a:p>
        </p:txBody>
      </p:sp>
    </p:spTree>
    <p:extLst>
      <p:ext uri="{BB962C8B-B14F-4D97-AF65-F5344CB8AC3E}">
        <p14:creationId xmlns:p14="http://schemas.microsoft.com/office/powerpoint/2010/main" val="21142220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numbers shown for 2024 are accurate as of 12/31/24. The numbers presented in the 2024 PSC presentation were accurate as of 12/10/24, the date of the presentation.</a:t>
            </a:r>
          </a:p>
          <a:p>
            <a:r>
              <a:rPr lang="en-US" dirty="0"/>
              <a:t>The numbers shown for 2024 in the PSC presentation given on 12/10/24 showed the numbers that were accurate as of 12/10/24. Those numbers were:</a:t>
            </a:r>
          </a:p>
          <a:p>
            <a:r>
              <a:rPr lang="en-US" dirty="0"/>
              <a:t>Numbers of violations found: 84</a:t>
            </a:r>
          </a:p>
          <a:p>
            <a:r>
              <a:rPr lang="en-US" dirty="0"/>
              <a:t>Probable violations from previous year: 94</a:t>
            </a:r>
          </a:p>
          <a:p>
            <a:r>
              <a:rPr lang="en-US" dirty="0"/>
              <a:t>Numbers corrected: 88</a:t>
            </a:r>
          </a:p>
          <a:p>
            <a:r>
              <a:rPr lang="en-US" dirty="0"/>
              <a:t>Carry over to next year: 90</a:t>
            </a:r>
          </a:p>
          <a:p>
            <a:r>
              <a:rPr lang="en-US" dirty="0"/>
              <a:t>Construction: 38</a:t>
            </a:r>
          </a:p>
        </p:txBody>
      </p:sp>
      <p:sp>
        <p:nvSpPr>
          <p:cNvPr id="4" name="Slide Number Placeholder 3"/>
          <p:cNvSpPr>
            <a:spLocks noGrp="1"/>
          </p:cNvSpPr>
          <p:nvPr>
            <p:ph type="sldNum" sz="quarter" idx="5"/>
          </p:nvPr>
        </p:nvSpPr>
        <p:spPr/>
        <p:txBody>
          <a:bodyPr/>
          <a:lstStyle/>
          <a:p>
            <a:pPr>
              <a:defRPr/>
            </a:pPr>
            <a:fld id="{F50B0F85-DB1E-459E-91B1-790F763FAEFD}" type="slidenum">
              <a:rPr lang="en-US" altLang="en-US" smtClean="0"/>
              <a:pPr>
                <a:defRPr/>
              </a:pPr>
              <a:t>23</a:t>
            </a:fld>
            <a:endParaRPr lang="en-US" altLang="en-US"/>
          </a:p>
        </p:txBody>
      </p:sp>
    </p:spTree>
    <p:extLst>
      <p:ext uri="{BB962C8B-B14F-4D97-AF65-F5344CB8AC3E}">
        <p14:creationId xmlns:p14="http://schemas.microsoft.com/office/powerpoint/2010/main" val="36029482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EAF741-C4FB-E874-815B-668DDE0508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90ACFE-CB0D-3472-D4A4-F72BDDFB00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2179CD-2D58-F620-2154-8E90E6DB36F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A0DD628-6CFA-1835-2AD1-3B480188E813}"/>
              </a:ext>
            </a:extLst>
          </p:cNvPr>
          <p:cNvSpPr>
            <a:spLocks noGrp="1"/>
          </p:cNvSpPr>
          <p:nvPr>
            <p:ph type="sldNum" sz="quarter" idx="5"/>
          </p:nvPr>
        </p:nvSpPr>
        <p:spPr/>
        <p:txBody>
          <a:bodyPr/>
          <a:lstStyle/>
          <a:p>
            <a:pPr>
              <a:defRPr/>
            </a:pPr>
            <a:fld id="{F50B0F85-DB1E-459E-91B1-790F763FAEFD}" type="slidenum">
              <a:rPr lang="en-US" altLang="en-US" smtClean="0"/>
              <a:pPr>
                <a:defRPr/>
              </a:pPr>
              <a:t>24</a:t>
            </a:fld>
            <a:endParaRPr lang="en-US" altLang="en-US"/>
          </a:p>
        </p:txBody>
      </p:sp>
    </p:spTree>
    <p:extLst>
      <p:ext uri="{BB962C8B-B14F-4D97-AF65-F5344CB8AC3E}">
        <p14:creationId xmlns:p14="http://schemas.microsoft.com/office/powerpoint/2010/main" val="11454865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2CBFC-8A18-F380-DA9A-89F4ECDB8F19}"/>
            </a:ext>
          </a:extLst>
        </p:cNvPr>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8FF10A99-E96C-5B00-A517-34244708BEB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366620FA-778E-95EC-5A63-8FAE765A6D8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pPr>
            <a:endParaRPr lang="en-US" altLang="en-US" dirty="0"/>
          </a:p>
        </p:txBody>
      </p:sp>
      <p:sp>
        <p:nvSpPr>
          <p:cNvPr id="13316" name="Slide Number Placeholder 3">
            <a:extLst>
              <a:ext uri="{FF2B5EF4-FFF2-40B4-BE49-F238E27FC236}">
                <a16:creationId xmlns:a16="http://schemas.microsoft.com/office/drawing/2014/main" id="{710F41B5-FC9F-0702-7299-E1CAB2380E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F0D37CD-00EE-4C74-BD30-14F449AD6FD6}" type="slidenum">
              <a:rPr lang="en-US" altLang="en-US"/>
              <a:pPr/>
              <a:t>26</a:t>
            </a:fld>
            <a:endParaRPr lang="en-US" altLang="en-US"/>
          </a:p>
        </p:txBody>
      </p:sp>
    </p:spTree>
    <p:extLst>
      <p:ext uri="{BB962C8B-B14F-4D97-AF65-F5344CB8AC3E}">
        <p14:creationId xmlns:p14="http://schemas.microsoft.com/office/powerpoint/2010/main" val="11919789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667F5C-837D-EF79-93DD-CD7517F42433}"/>
            </a:ext>
          </a:extLst>
        </p:cNvPr>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2ACF3198-87FC-FD12-7750-1FF7D8C0F4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E8AC699C-B957-ECCF-6601-C3628E846BE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pPr>
            <a:endParaRPr lang="en-US" altLang="en-US" dirty="0"/>
          </a:p>
        </p:txBody>
      </p:sp>
      <p:sp>
        <p:nvSpPr>
          <p:cNvPr id="13316" name="Slide Number Placeholder 3">
            <a:extLst>
              <a:ext uri="{FF2B5EF4-FFF2-40B4-BE49-F238E27FC236}">
                <a16:creationId xmlns:a16="http://schemas.microsoft.com/office/drawing/2014/main" id="{91E5A450-F9AD-4949-9388-46ED70794B4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F0D37CD-00EE-4C74-BD30-14F449AD6FD6}" type="slidenum">
              <a:rPr lang="en-US" altLang="en-US"/>
              <a:pPr/>
              <a:t>27</a:t>
            </a:fld>
            <a:endParaRPr lang="en-US" altLang="en-US"/>
          </a:p>
        </p:txBody>
      </p:sp>
    </p:spTree>
    <p:extLst>
      <p:ext uri="{BB962C8B-B14F-4D97-AF65-F5344CB8AC3E}">
        <p14:creationId xmlns:p14="http://schemas.microsoft.com/office/powerpoint/2010/main" val="14055155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B701A4-964A-E1E6-2A00-3C22452E3285}"/>
            </a:ext>
          </a:extLst>
        </p:cNvPr>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8D33AF40-9913-0392-B757-C185595A2C0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22F3F299-146C-A42C-493B-E6A6EEEC5F2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pPr>
            <a:endParaRPr lang="en-US" altLang="en-US" dirty="0"/>
          </a:p>
        </p:txBody>
      </p:sp>
      <p:sp>
        <p:nvSpPr>
          <p:cNvPr id="13316" name="Slide Number Placeholder 3">
            <a:extLst>
              <a:ext uri="{FF2B5EF4-FFF2-40B4-BE49-F238E27FC236}">
                <a16:creationId xmlns:a16="http://schemas.microsoft.com/office/drawing/2014/main" id="{8DF3FC76-D7F7-DF49-C7E6-3B2D66322DB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F0D37CD-00EE-4C74-BD30-14F449AD6FD6}" type="slidenum">
              <a:rPr lang="en-US" altLang="en-US"/>
              <a:pPr/>
              <a:t>28</a:t>
            </a:fld>
            <a:endParaRPr lang="en-US" altLang="en-US"/>
          </a:p>
        </p:txBody>
      </p:sp>
    </p:spTree>
    <p:extLst>
      <p:ext uri="{BB962C8B-B14F-4D97-AF65-F5344CB8AC3E}">
        <p14:creationId xmlns:p14="http://schemas.microsoft.com/office/powerpoint/2010/main" val="3440022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0FA769-9579-1FE6-E8C3-DB5654EBAD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00170B-F3EE-6D38-B340-50E36FFF11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95E9E9-C5A3-8576-1E49-D0BE2D2091B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2E7D8C0-BCCB-ED41-662B-286B77571D40}"/>
              </a:ext>
            </a:extLst>
          </p:cNvPr>
          <p:cNvSpPr>
            <a:spLocks noGrp="1"/>
          </p:cNvSpPr>
          <p:nvPr>
            <p:ph type="sldNum" sz="quarter" idx="5"/>
          </p:nvPr>
        </p:nvSpPr>
        <p:spPr/>
        <p:txBody>
          <a:bodyPr/>
          <a:lstStyle/>
          <a:p>
            <a:pPr>
              <a:defRPr/>
            </a:pPr>
            <a:fld id="{F50B0F85-DB1E-459E-91B1-790F763FAEFD}" type="slidenum">
              <a:rPr lang="en-US" altLang="en-US" smtClean="0"/>
              <a:pPr>
                <a:defRPr/>
              </a:pPr>
              <a:t>3</a:t>
            </a:fld>
            <a:endParaRPr lang="en-US" altLang="en-US"/>
          </a:p>
        </p:txBody>
      </p:sp>
    </p:spTree>
    <p:extLst>
      <p:ext uri="{BB962C8B-B14F-4D97-AF65-F5344CB8AC3E}">
        <p14:creationId xmlns:p14="http://schemas.microsoft.com/office/powerpoint/2010/main" val="1935658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A2398C-6946-F707-49BB-8758ACF48D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AEB9B6-64B2-E951-DA83-C27EC0A836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C8CA85-BEC6-969B-BD87-05356E8AF58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24A0CC8-0E05-3B17-B0DC-9A9DE2816760}"/>
              </a:ext>
            </a:extLst>
          </p:cNvPr>
          <p:cNvSpPr>
            <a:spLocks noGrp="1"/>
          </p:cNvSpPr>
          <p:nvPr>
            <p:ph type="sldNum" sz="quarter" idx="5"/>
          </p:nvPr>
        </p:nvSpPr>
        <p:spPr/>
        <p:txBody>
          <a:bodyPr/>
          <a:lstStyle/>
          <a:p>
            <a:pPr>
              <a:defRPr/>
            </a:pPr>
            <a:fld id="{F50B0F85-DB1E-459E-91B1-790F763FAEFD}" type="slidenum">
              <a:rPr lang="en-US" altLang="en-US" smtClean="0"/>
              <a:pPr>
                <a:defRPr/>
              </a:pPr>
              <a:t>4</a:t>
            </a:fld>
            <a:endParaRPr lang="en-US" altLang="en-US"/>
          </a:p>
        </p:txBody>
      </p:sp>
    </p:spTree>
    <p:extLst>
      <p:ext uri="{BB962C8B-B14F-4D97-AF65-F5344CB8AC3E}">
        <p14:creationId xmlns:p14="http://schemas.microsoft.com/office/powerpoint/2010/main" val="1993051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50B0F85-DB1E-459E-91B1-790F763FAEFD}" type="slidenum">
              <a:rPr lang="en-US" altLang="en-US" smtClean="0"/>
              <a:pPr>
                <a:defRPr/>
              </a:pPr>
              <a:t>5</a:t>
            </a:fld>
            <a:endParaRPr lang="en-US" altLang="en-US"/>
          </a:p>
        </p:txBody>
      </p:sp>
    </p:spTree>
    <p:extLst>
      <p:ext uri="{BB962C8B-B14F-4D97-AF65-F5344CB8AC3E}">
        <p14:creationId xmlns:p14="http://schemas.microsoft.com/office/powerpoint/2010/main" val="904442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Jimmy – update with 2024 numbers.</a:t>
            </a:r>
          </a:p>
        </p:txBody>
      </p:sp>
      <p:sp>
        <p:nvSpPr>
          <p:cNvPr id="4" name="Slide Number Placeholder 3"/>
          <p:cNvSpPr>
            <a:spLocks noGrp="1"/>
          </p:cNvSpPr>
          <p:nvPr>
            <p:ph type="sldNum" sz="quarter" idx="5"/>
          </p:nvPr>
        </p:nvSpPr>
        <p:spPr/>
        <p:txBody>
          <a:bodyPr/>
          <a:lstStyle/>
          <a:p>
            <a:pPr>
              <a:defRPr/>
            </a:pPr>
            <a:fld id="{F50B0F85-DB1E-459E-91B1-790F763FAEFD}" type="slidenum">
              <a:rPr lang="en-US" altLang="en-US" smtClean="0"/>
              <a:pPr>
                <a:defRPr/>
              </a:pPr>
              <a:t>6</a:t>
            </a:fld>
            <a:endParaRPr lang="en-US" altLang="en-US"/>
          </a:p>
        </p:txBody>
      </p:sp>
    </p:spTree>
    <p:extLst>
      <p:ext uri="{BB962C8B-B14F-4D97-AF65-F5344CB8AC3E}">
        <p14:creationId xmlns:p14="http://schemas.microsoft.com/office/powerpoint/2010/main" val="3295245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50B0F85-DB1E-459E-91B1-790F763FAEFD}" type="slidenum">
              <a:rPr lang="en-US" altLang="en-US" smtClean="0"/>
              <a:pPr>
                <a:defRPr/>
              </a:pPr>
              <a:t>7</a:t>
            </a:fld>
            <a:endParaRPr lang="en-US" altLang="en-US"/>
          </a:p>
        </p:txBody>
      </p:sp>
    </p:spTree>
    <p:extLst>
      <p:ext uri="{BB962C8B-B14F-4D97-AF65-F5344CB8AC3E}">
        <p14:creationId xmlns:p14="http://schemas.microsoft.com/office/powerpoint/2010/main" val="8944737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a:defRPr/>
            </a:pPr>
            <a:fld id="{F50B0F85-DB1E-459E-91B1-790F763FAEFD}" type="slidenum">
              <a:rPr lang="en-US" altLang="en-US" smtClean="0"/>
              <a:pPr>
                <a:defRPr/>
              </a:pPr>
              <a:t>8</a:t>
            </a:fld>
            <a:endParaRPr lang="en-US" altLang="en-US"/>
          </a:p>
        </p:txBody>
      </p:sp>
    </p:spTree>
    <p:extLst>
      <p:ext uri="{BB962C8B-B14F-4D97-AF65-F5344CB8AC3E}">
        <p14:creationId xmlns:p14="http://schemas.microsoft.com/office/powerpoint/2010/main" val="1257975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DD19A5-CFBA-39C2-E9F0-772CF79683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708AD5-ED2F-3893-8E89-84B8D4F6D2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769A94-BCB7-0A43-C0ED-7010406F3ABE}"/>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682E4832-B0CF-38B2-5C04-66ED2E44D181}"/>
              </a:ext>
            </a:extLst>
          </p:cNvPr>
          <p:cNvSpPr>
            <a:spLocks noGrp="1"/>
          </p:cNvSpPr>
          <p:nvPr>
            <p:ph type="sldNum" sz="quarter" idx="5"/>
          </p:nvPr>
        </p:nvSpPr>
        <p:spPr/>
        <p:txBody>
          <a:bodyPr/>
          <a:lstStyle/>
          <a:p>
            <a:pPr>
              <a:defRPr/>
            </a:pPr>
            <a:fld id="{F50B0F85-DB1E-459E-91B1-790F763FAEFD}" type="slidenum">
              <a:rPr lang="en-US" altLang="en-US" smtClean="0"/>
              <a:pPr>
                <a:defRPr/>
              </a:pPr>
              <a:t>9</a:t>
            </a:fld>
            <a:endParaRPr lang="en-US" altLang="en-US"/>
          </a:p>
        </p:txBody>
      </p:sp>
    </p:spTree>
    <p:extLst>
      <p:ext uri="{BB962C8B-B14F-4D97-AF65-F5344CB8AC3E}">
        <p14:creationId xmlns:p14="http://schemas.microsoft.com/office/powerpoint/2010/main" val="186614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4213" y="836613"/>
            <a:ext cx="7772400" cy="1081087"/>
          </a:xfrm>
        </p:spPr>
        <p:txBody>
          <a:bodyPr/>
          <a:lstStyle>
            <a:lvl1pPr algn="ctr">
              <a:defRPr sz="3600"/>
            </a:lvl1pPr>
          </a:lstStyle>
          <a:p>
            <a:r>
              <a:rPr lang="en-US" altLang="zh-CN" dirty="0"/>
              <a:t>Click to edit Master title style</a:t>
            </a:r>
            <a:endParaRPr lang="zh-CN" dirty="0"/>
          </a:p>
        </p:txBody>
      </p:sp>
      <p:sp>
        <p:nvSpPr>
          <p:cNvPr id="2051" name="Rectangle 3"/>
          <p:cNvSpPr>
            <a:spLocks noGrp="1" noChangeArrowheads="1"/>
          </p:cNvSpPr>
          <p:nvPr>
            <p:ph type="subTitle" idx="1"/>
          </p:nvPr>
        </p:nvSpPr>
        <p:spPr>
          <a:xfrm>
            <a:off x="1370013" y="1917700"/>
            <a:ext cx="6400800" cy="863600"/>
          </a:xfrm>
        </p:spPr>
        <p:txBody>
          <a:bodyPr/>
          <a:lstStyle>
            <a:lvl1pPr marL="0" indent="0" algn="ctr">
              <a:buFontTx/>
              <a:buNone/>
              <a:defRPr sz="2800" b="1"/>
            </a:lvl1pPr>
          </a:lstStyle>
          <a:p>
            <a:r>
              <a:rPr lang="en-US" altLang="zh-CN"/>
              <a:t>Click to edit Master subtitle style</a:t>
            </a:r>
            <a:endParaRPr lang="zh-CN"/>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Tree>
    <p:extLst>
      <p:ext uri="{BB962C8B-B14F-4D97-AF65-F5344CB8AC3E}">
        <p14:creationId xmlns:p14="http://schemas.microsoft.com/office/powerpoint/2010/main" val="3753230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273469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4500" y="188913"/>
            <a:ext cx="2179638" cy="59388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54000" y="188913"/>
            <a:ext cx="6388100" cy="59388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7706352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819400" y="609600"/>
            <a:ext cx="6096000" cy="1143000"/>
          </a:xfrm>
        </p:spPr>
        <p:txBody>
          <a:bodyPr/>
          <a:lstStyle/>
          <a:p>
            <a:r>
              <a:rPr lang="en-US"/>
              <a:t>Click to edit Master title style</a:t>
            </a:r>
          </a:p>
        </p:txBody>
      </p:sp>
      <p:sp>
        <p:nvSpPr>
          <p:cNvPr id="3" name="Chart Placeholder 2"/>
          <p:cNvSpPr>
            <a:spLocks noGrp="1"/>
          </p:cNvSpPr>
          <p:nvPr>
            <p:ph type="chart" idx="1"/>
          </p:nvPr>
        </p:nvSpPr>
        <p:spPr>
          <a:xfrm>
            <a:off x="2819400" y="1981200"/>
            <a:ext cx="6096000" cy="4114800"/>
          </a:xfrm>
        </p:spPr>
        <p:txBody>
          <a:bodyPr>
            <a:normAutofit/>
          </a:bodyPr>
          <a:lstStyle/>
          <a:p>
            <a:pPr lvl="0"/>
            <a:endParaRPr lang="en-US" noProof="0" dirty="0"/>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a:xfrm>
            <a:off x="3124200" y="6416675"/>
            <a:ext cx="2895600" cy="365125"/>
          </a:xfrm>
          <a:prstGeom prst="rect">
            <a:avLst/>
          </a:prstGeom>
        </p:spPr>
        <p:txBody>
          <a:bodyPr/>
          <a:lstStyle>
            <a:lvl1pPr>
              <a:defRPr/>
            </a:lvl1pPr>
          </a:lstStyle>
          <a:p>
            <a:pPr>
              <a:defRPr/>
            </a:pPr>
            <a:endParaRPr lang="en-US"/>
          </a:p>
        </p:txBody>
      </p:sp>
      <p:sp>
        <p:nvSpPr>
          <p:cNvPr id="6" name="Slide Number Placeholder 22"/>
          <p:cNvSpPr>
            <a:spLocks noGrp="1"/>
          </p:cNvSpPr>
          <p:nvPr>
            <p:ph type="sldNum" sz="quarter" idx="12"/>
          </p:nvPr>
        </p:nvSpPr>
        <p:spPr>
          <a:xfrm>
            <a:off x="7924800" y="6416675"/>
            <a:ext cx="7620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5087332D-214A-449B-95E2-18290DF2293C}" type="slidenum">
              <a:rPr lang="en-US" altLang="en-US"/>
              <a:pPr>
                <a:defRPr/>
              </a:pPr>
              <a:t>‹#›</a:t>
            </a:fld>
            <a:endParaRPr lang="en-US" altLang="en-US"/>
          </a:p>
        </p:txBody>
      </p:sp>
    </p:spTree>
    <p:extLst>
      <p:ext uri="{BB962C8B-B14F-4D97-AF65-F5344CB8AC3E}">
        <p14:creationId xmlns:p14="http://schemas.microsoft.com/office/powerpoint/2010/main" val="103227281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26114353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15788541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1206793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33068299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996435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33207270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3271599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8324805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1081989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13978515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8269081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41540995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819400" y="609600"/>
            <a:ext cx="6096000" cy="1143000"/>
          </a:xfrm>
        </p:spPr>
        <p:txBody>
          <a:bodyPr/>
          <a:lstStyle/>
          <a:p>
            <a:r>
              <a:rPr lang="en-US"/>
              <a:t>Click to edit Master title style</a:t>
            </a:r>
          </a:p>
        </p:txBody>
      </p:sp>
      <p:sp>
        <p:nvSpPr>
          <p:cNvPr id="3" name="Chart Placeholder 2"/>
          <p:cNvSpPr>
            <a:spLocks noGrp="1"/>
          </p:cNvSpPr>
          <p:nvPr>
            <p:ph type="chart" idx="1"/>
          </p:nvPr>
        </p:nvSpPr>
        <p:spPr>
          <a:xfrm>
            <a:off x="2819400" y="1981200"/>
            <a:ext cx="6096000" cy="4114800"/>
          </a:xfrm>
        </p:spPr>
        <p:txBody>
          <a:bodyPr>
            <a:normAutofit/>
          </a:bodyPr>
          <a:lstStyle/>
          <a:p>
            <a:pPr lvl="0"/>
            <a:endParaRPr lang="en-US" noProof="0" dirty="0"/>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a:xfrm>
            <a:off x="3124200" y="6416675"/>
            <a:ext cx="2895600" cy="365125"/>
          </a:xfrm>
        </p:spPr>
        <p:txBody>
          <a:bodyPr/>
          <a:lstStyle>
            <a:lvl1pPr>
              <a:defRPr/>
            </a:lvl1pPr>
          </a:lstStyle>
          <a:p>
            <a:pPr>
              <a:defRPr/>
            </a:pPr>
            <a:endParaRPr lang="en-US"/>
          </a:p>
        </p:txBody>
      </p:sp>
      <p:sp>
        <p:nvSpPr>
          <p:cNvPr id="6" name="Slide Number Placeholder 22"/>
          <p:cNvSpPr>
            <a:spLocks noGrp="1"/>
          </p:cNvSpPr>
          <p:nvPr>
            <p:ph type="sldNum" sz="quarter" idx="12"/>
          </p:nvPr>
        </p:nvSpPr>
        <p:spPr>
          <a:xfrm>
            <a:off x="7924800" y="6416675"/>
            <a:ext cx="762000" cy="365125"/>
          </a:xfrm>
        </p:spPr>
        <p:txBody>
          <a:bodyPr/>
          <a:lstStyle>
            <a:lvl1pPr>
              <a:defRPr smtClean="0"/>
            </a:lvl1pPr>
          </a:lstStyle>
          <a:p>
            <a:pPr>
              <a:defRPr/>
            </a:pPr>
            <a:fld id="{2AA6EDD1-66B1-4D2F-A409-A3E8018085FB}" type="slidenum">
              <a:rPr lang="en-US" altLang="en-US"/>
              <a:pPr>
                <a:defRPr/>
              </a:pPr>
              <a:t>‹#›</a:t>
            </a:fld>
            <a:endParaRPr lang="en-US" altLang="en-US"/>
          </a:p>
        </p:txBody>
      </p:sp>
    </p:spTree>
    <p:extLst>
      <p:ext uri="{BB962C8B-B14F-4D97-AF65-F5344CB8AC3E}">
        <p14:creationId xmlns:p14="http://schemas.microsoft.com/office/powerpoint/2010/main" val="2977044008"/>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EC228B64-AD0D-4724-82C3-646022516F2B}" type="slidenum">
              <a:rPr lang="en-US" altLang="zh-CN"/>
              <a:pPr>
                <a:defRPr/>
              </a:pPr>
              <a:t>‹#›</a:t>
            </a:fld>
            <a:endParaRPr lang="en-US" altLang="zh-CN"/>
          </a:p>
        </p:txBody>
      </p:sp>
    </p:spTree>
    <p:extLst>
      <p:ext uri="{BB962C8B-B14F-4D97-AF65-F5344CB8AC3E}">
        <p14:creationId xmlns:p14="http://schemas.microsoft.com/office/powerpoint/2010/main" val="30108322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CEBAAAB5-46B0-4F98-B644-0278FCB56037}" type="slidenum">
              <a:rPr lang="en-US" altLang="zh-CN"/>
              <a:pPr>
                <a:defRPr/>
              </a:pPr>
              <a:t>‹#›</a:t>
            </a:fld>
            <a:endParaRPr lang="en-US" altLang="zh-CN"/>
          </a:p>
        </p:txBody>
      </p:sp>
    </p:spTree>
    <p:extLst>
      <p:ext uri="{BB962C8B-B14F-4D97-AF65-F5344CB8AC3E}">
        <p14:creationId xmlns:p14="http://schemas.microsoft.com/office/powerpoint/2010/main" val="11447711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A0C73717-99B6-42E3-9FE8-0528093FECA1}" type="slidenum">
              <a:rPr lang="en-US" altLang="zh-CN"/>
              <a:pPr>
                <a:defRPr/>
              </a:pPr>
              <a:t>‹#›</a:t>
            </a:fld>
            <a:endParaRPr lang="en-US" altLang="zh-CN"/>
          </a:p>
        </p:txBody>
      </p:sp>
    </p:spTree>
    <p:extLst>
      <p:ext uri="{BB962C8B-B14F-4D97-AF65-F5344CB8AC3E}">
        <p14:creationId xmlns:p14="http://schemas.microsoft.com/office/powerpoint/2010/main" val="39125915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6140ABF4-38AB-44ED-AFAF-F202B6D0BB09}" type="slidenum">
              <a:rPr lang="en-US" altLang="zh-CN"/>
              <a:pPr>
                <a:defRPr/>
              </a:pPr>
              <a:t>‹#›</a:t>
            </a:fld>
            <a:endParaRPr lang="en-US" altLang="zh-CN"/>
          </a:p>
        </p:txBody>
      </p:sp>
    </p:spTree>
    <p:extLst>
      <p:ext uri="{BB962C8B-B14F-4D97-AF65-F5344CB8AC3E}">
        <p14:creationId xmlns:p14="http://schemas.microsoft.com/office/powerpoint/2010/main" val="26302076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D1457689-BF34-46FC-8C62-F7745E41D9C4}" type="slidenum">
              <a:rPr lang="en-US" altLang="zh-CN"/>
              <a:pPr>
                <a:defRPr/>
              </a:pPr>
              <a:t>‹#›</a:t>
            </a:fld>
            <a:endParaRPr lang="en-US" altLang="zh-CN"/>
          </a:p>
        </p:txBody>
      </p:sp>
    </p:spTree>
    <p:extLst>
      <p:ext uri="{BB962C8B-B14F-4D97-AF65-F5344CB8AC3E}">
        <p14:creationId xmlns:p14="http://schemas.microsoft.com/office/powerpoint/2010/main" val="1362012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003848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A80FB5E4-09FC-4838-B3C8-7DD8ED827ECE}" type="slidenum">
              <a:rPr lang="en-US" altLang="zh-CN"/>
              <a:pPr>
                <a:defRPr/>
              </a:pPr>
              <a:t>‹#›</a:t>
            </a:fld>
            <a:endParaRPr lang="en-US" altLang="zh-CN"/>
          </a:p>
        </p:txBody>
      </p:sp>
    </p:spTree>
    <p:extLst>
      <p:ext uri="{BB962C8B-B14F-4D97-AF65-F5344CB8AC3E}">
        <p14:creationId xmlns:p14="http://schemas.microsoft.com/office/powerpoint/2010/main" val="26836847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pPr>
              <a:defRPr/>
            </a:pPr>
            <a:fld id="{942F3741-605C-423E-837F-4AF762540293}" type="slidenum">
              <a:rPr lang="en-US" altLang="zh-CN"/>
              <a:pPr>
                <a:defRPr/>
              </a:pPr>
              <a:t>‹#›</a:t>
            </a:fld>
            <a:endParaRPr lang="en-US" altLang="zh-CN"/>
          </a:p>
        </p:txBody>
      </p:sp>
    </p:spTree>
    <p:extLst>
      <p:ext uri="{BB962C8B-B14F-4D97-AF65-F5344CB8AC3E}">
        <p14:creationId xmlns:p14="http://schemas.microsoft.com/office/powerpoint/2010/main" val="19887824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E077AEBF-D3D0-4AF8-80C5-447781A6C93B}" type="slidenum">
              <a:rPr lang="en-US" altLang="zh-CN"/>
              <a:pPr>
                <a:defRPr/>
              </a:pPr>
              <a:t>‹#›</a:t>
            </a:fld>
            <a:endParaRPr lang="en-US" altLang="zh-CN"/>
          </a:p>
        </p:txBody>
      </p:sp>
    </p:spTree>
    <p:extLst>
      <p:ext uri="{BB962C8B-B14F-4D97-AF65-F5344CB8AC3E}">
        <p14:creationId xmlns:p14="http://schemas.microsoft.com/office/powerpoint/2010/main" val="2797144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3CB45085-F81C-4C56-A731-7C72819549E4}" type="slidenum">
              <a:rPr lang="en-US" altLang="zh-CN"/>
              <a:pPr>
                <a:defRPr/>
              </a:pPr>
              <a:t>‹#›</a:t>
            </a:fld>
            <a:endParaRPr lang="en-US" altLang="zh-CN"/>
          </a:p>
        </p:txBody>
      </p:sp>
    </p:spTree>
    <p:extLst>
      <p:ext uri="{BB962C8B-B14F-4D97-AF65-F5344CB8AC3E}">
        <p14:creationId xmlns:p14="http://schemas.microsoft.com/office/powerpoint/2010/main" val="19491093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944206E4-712C-46CD-B97D-EE01DEB6EC14}" type="slidenum">
              <a:rPr lang="en-US" altLang="zh-CN"/>
              <a:pPr>
                <a:defRPr/>
              </a:pPr>
              <a:t>‹#›</a:t>
            </a:fld>
            <a:endParaRPr lang="en-US" altLang="zh-CN"/>
          </a:p>
        </p:txBody>
      </p:sp>
    </p:spTree>
    <p:extLst>
      <p:ext uri="{BB962C8B-B14F-4D97-AF65-F5344CB8AC3E}">
        <p14:creationId xmlns:p14="http://schemas.microsoft.com/office/powerpoint/2010/main" val="21642634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9C96EA2A-0D7B-4A9C-921B-62E88A5A5EED}" type="slidenum">
              <a:rPr lang="en-US" altLang="zh-CN"/>
              <a:pPr>
                <a:defRPr/>
              </a:pPr>
              <a:t>‹#›</a:t>
            </a:fld>
            <a:endParaRPr lang="en-US" altLang="zh-CN"/>
          </a:p>
        </p:txBody>
      </p:sp>
    </p:spTree>
    <p:extLst>
      <p:ext uri="{BB962C8B-B14F-4D97-AF65-F5344CB8AC3E}">
        <p14:creationId xmlns:p14="http://schemas.microsoft.com/office/powerpoint/2010/main" val="34726484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5867747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34560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34657913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0018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01800"/>
            <a:ext cx="4038600"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01800"/>
            <a:ext cx="4038600"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sz="half"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5338943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632611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5524044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34769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4270372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2297349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054136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7586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noChangeArrowheads="1"/>
          </p:cNvSpPr>
          <p:nvPr>
            <p:ph type="dt" sz="half"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60088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noChangeArrowheads="1"/>
          </p:cNvSpPr>
          <p:nvPr>
            <p:ph type="dt" sz="half"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548742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79646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667356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29321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3.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rgbClr val="00B05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457200" y="1701800"/>
            <a:ext cx="8229600" cy="442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27" name="Rectangle 3"/>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pic>
        <p:nvPicPr>
          <p:cNvPr id="1028" name="Picture 4" descr="DSC_6620"/>
          <p:cNvPicPr>
            <a:picLocks noChangeAspect="1" noChangeArrowheads="1"/>
          </p:cNvPicPr>
          <p:nvPr/>
        </p:nvPicPr>
        <p:blipFill>
          <a:blip r:embed="rId14">
            <a:extLst>
              <a:ext uri="{28A0092B-C50C-407E-A947-70E740481C1C}">
                <a14:useLocalDpi xmlns:a14="http://schemas.microsoft.com/office/drawing/2010/main" val="0"/>
              </a:ext>
            </a:extLst>
          </a:blip>
          <a:srcRect t="28311" r="1717" b="43680"/>
          <a:stretch>
            <a:fillRect/>
          </a:stretch>
        </p:blipFill>
        <p:spPr bwMode="auto">
          <a:xfrm>
            <a:off x="1588" y="-12700"/>
            <a:ext cx="9142412" cy="173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5"/>
          <p:cNvSpPr>
            <a:spLocks noGrp="1" noChangeArrowheads="1"/>
          </p:cNvSpPr>
          <p:nvPr>
            <p:ph type="title"/>
          </p:nvPr>
        </p:nvSpPr>
        <p:spPr bwMode="auto">
          <a:xfrm>
            <a:off x="254000" y="188913"/>
            <a:ext cx="8720138"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30" name="Rectangle 6"/>
          <p:cNvSpPr>
            <a:spLocks noChangeArrowheads="1"/>
          </p:cNvSpPr>
          <p:nvPr/>
        </p:nvSpPr>
        <p:spPr bwMode="auto">
          <a:xfrm flipH="1" flipV="1">
            <a:off x="0" y="908050"/>
            <a:ext cx="9144000" cy="865188"/>
          </a:xfrm>
          <a:prstGeom prst="rect">
            <a:avLst/>
          </a:prstGeom>
          <a:gradFill rotWithShape="0">
            <a:gsLst>
              <a:gs pos="0">
                <a:schemeClr val="bg1">
                  <a:alpha val="0"/>
                </a:schemeClr>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Tree>
  </p:cSld>
  <p:clrMap bg1="lt1" tx1="dk1" bg2="lt2" tx2="dk2" accent1="accent1" accent2="accent2" accent3="accent3" accent4="accent4" accent5="accent5" accent6="accent6" hlink="hlink" folHlink="folHlink"/>
  <p:sldLayoutIdLst>
    <p:sldLayoutId id="2147484365" r:id="rId1"/>
    <p:sldLayoutId id="2147484333" r:id="rId2"/>
    <p:sldLayoutId id="2147484334" r:id="rId3"/>
    <p:sldLayoutId id="2147484335" r:id="rId4"/>
    <p:sldLayoutId id="2147484336" r:id="rId5"/>
    <p:sldLayoutId id="2147484337" r:id="rId6"/>
    <p:sldLayoutId id="2147484338" r:id="rId7"/>
    <p:sldLayoutId id="2147484339" r:id="rId8"/>
    <p:sldLayoutId id="2147484340" r:id="rId9"/>
    <p:sldLayoutId id="2147484341" r:id="rId10"/>
    <p:sldLayoutId id="2147484342" r:id="rId11"/>
    <p:sldLayoutId id="2147484366" r:id="rId12"/>
  </p:sldLayoutIdLst>
  <p:hf hdr="0" ftr="0" dt="0"/>
  <p:txStyles>
    <p:titleStyle>
      <a:lvl1pPr algn="r" rtl="0" eaLnBrk="0" fontAlgn="base" hangingPunct="0">
        <a:spcBef>
          <a:spcPct val="0"/>
        </a:spcBef>
        <a:spcAft>
          <a:spcPct val="0"/>
        </a:spcAft>
        <a:defRPr sz="3200" b="1">
          <a:solidFill>
            <a:schemeClr val="tx2"/>
          </a:solidFill>
          <a:latin typeface="+mj-lt"/>
          <a:ea typeface="+mj-ea"/>
          <a:cs typeface="+mj-cs"/>
        </a:defRPr>
      </a:lvl1pPr>
      <a:lvl2pPr algn="r" rtl="0" eaLnBrk="0" fontAlgn="base" hangingPunct="0">
        <a:spcBef>
          <a:spcPct val="0"/>
        </a:spcBef>
        <a:spcAft>
          <a:spcPct val="0"/>
        </a:spcAft>
        <a:defRPr sz="3200" b="1">
          <a:solidFill>
            <a:schemeClr val="tx2"/>
          </a:solidFill>
          <a:latin typeface="Lucida Sans" pitchFamily="34" charset="0"/>
          <a:ea typeface="黑体" charset="-122"/>
        </a:defRPr>
      </a:lvl2pPr>
      <a:lvl3pPr algn="r" rtl="0" eaLnBrk="0" fontAlgn="base" hangingPunct="0">
        <a:spcBef>
          <a:spcPct val="0"/>
        </a:spcBef>
        <a:spcAft>
          <a:spcPct val="0"/>
        </a:spcAft>
        <a:defRPr sz="3200" b="1">
          <a:solidFill>
            <a:schemeClr val="tx2"/>
          </a:solidFill>
          <a:latin typeface="Lucida Sans" pitchFamily="34" charset="0"/>
          <a:ea typeface="黑体" charset="-122"/>
        </a:defRPr>
      </a:lvl3pPr>
      <a:lvl4pPr algn="r" rtl="0" eaLnBrk="0" fontAlgn="base" hangingPunct="0">
        <a:spcBef>
          <a:spcPct val="0"/>
        </a:spcBef>
        <a:spcAft>
          <a:spcPct val="0"/>
        </a:spcAft>
        <a:defRPr sz="3200" b="1">
          <a:solidFill>
            <a:schemeClr val="tx2"/>
          </a:solidFill>
          <a:latin typeface="Lucida Sans" pitchFamily="34" charset="0"/>
          <a:ea typeface="黑体" charset="-122"/>
        </a:defRPr>
      </a:lvl4pPr>
      <a:lvl5pPr algn="r" rtl="0" eaLnBrk="0" fontAlgn="base" hangingPunct="0">
        <a:spcBef>
          <a:spcPct val="0"/>
        </a:spcBef>
        <a:spcAft>
          <a:spcPct val="0"/>
        </a:spcAft>
        <a:defRPr sz="3200" b="1">
          <a:solidFill>
            <a:schemeClr val="tx2"/>
          </a:solidFill>
          <a:latin typeface="Lucida Sans" pitchFamily="34" charset="0"/>
          <a:ea typeface="黑体" charset="-122"/>
        </a:defRPr>
      </a:lvl5pPr>
      <a:lvl6pPr marL="457200" algn="r" rtl="0" eaLnBrk="1" fontAlgn="base" hangingPunct="1">
        <a:spcBef>
          <a:spcPct val="0"/>
        </a:spcBef>
        <a:spcAft>
          <a:spcPct val="0"/>
        </a:spcAft>
        <a:defRPr sz="3200" b="1">
          <a:solidFill>
            <a:schemeClr val="tx2"/>
          </a:solidFill>
          <a:latin typeface="Arial" pitchFamily="34" charset="0"/>
          <a:ea typeface="黑体" charset="-122"/>
        </a:defRPr>
      </a:lvl6pPr>
      <a:lvl7pPr marL="914400" algn="r" rtl="0" eaLnBrk="1" fontAlgn="base" hangingPunct="1">
        <a:spcBef>
          <a:spcPct val="0"/>
        </a:spcBef>
        <a:spcAft>
          <a:spcPct val="0"/>
        </a:spcAft>
        <a:defRPr sz="3200" b="1">
          <a:solidFill>
            <a:schemeClr val="tx2"/>
          </a:solidFill>
          <a:latin typeface="Arial" pitchFamily="34" charset="0"/>
          <a:ea typeface="黑体" charset="-122"/>
        </a:defRPr>
      </a:lvl7pPr>
      <a:lvl8pPr marL="1371600" algn="r" rtl="0" eaLnBrk="1" fontAlgn="base" hangingPunct="1">
        <a:spcBef>
          <a:spcPct val="0"/>
        </a:spcBef>
        <a:spcAft>
          <a:spcPct val="0"/>
        </a:spcAft>
        <a:defRPr sz="3200" b="1">
          <a:solidFill>
            <a:schemeClr val="tx2"/>
          </a:solidFill>
          <a:latin typeface="Arial" pitchFamily="34" charset="0"/>
          <a:ea typeface="黑体" charset="-122"/>
        </a:defRPr>
      </a:lvl8pPr>
      <a:lvl9pPr marL="1828800" algn="r" rtl="0" eaLnBrk="1" fontAlgn="base" hangingPunct="1">
        <a:spcBef>
          <a:spcPct val="0"/>
        </a:spcBef>
        <a:spcAft>
          <a:spcPct val="0"/>
        </a:spcAft>
        <a:defRPr sz="3200" b="1">
          <a:solidFill>
            <a:schemeClr val="tx2"/>
          </a:solidFill>
          <a:latin typeface="Arial" pitchFamily="34" charset="0"/>
          <a:ea typeface="黑体" charset="-122"/>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eaLnBrk="1" fontAlgn="base" hangingPunct="1">
        <a:spcBef>
          <a:spcPct val="20000"/>
        </a:spcBef>
        <a:spcAft>
          <a:spcPct val="0"/>
        </a:spcAft>
        <a:buChar char="»"/>
        <a:defRPr sz="1600">
          <a:solidFill>
            <a:schemeClr val="tx1"/>
          </a:solidFill>
          <a:latin typeface="+mn-lt"/>
          <a:ea typeface="+mn-ea"/>
        </a:defRPr>
      </a:lvl6pPr>
      <a:lvl7pPr marL="2971800" indent="-228600" algn="l" rtl="0" eaLnBrk="1" fontAlgn="base" hangingPunct="1">
        <a:spcBef>
          <a:spcPct val="20000"/>
        </a:spcBef>
        <a:spcAft>
          <a:spcPct val="0"/>
        </a:spcAft>
        <a:buChar char="»"/>
        <a:defRPr sz="1600">
          <a:solidFill>
            <a:schemeClr val="tx1"/>
          </a:solidFill>
          <a:latin typeface="+mn-lt"/>
          <a:ea typeface="+mn-ea"/>
        </a:defRPr>
      </a:lvl7pPr>
      <a:lvl8pPr marL="3429000" indent="-228600" algn="l" rtl="0" eaLnBrk="1" fontAlgn="base" hangingPunct="1">
        <a:spcBef>
          <a:spcPct val="20000"/>
        </a:spcBef>
        <a:spcAft>
          <a:spcPct val="0"/>
        </a:spcAft>
        <a:buChar char="»"/>
        <a:defRPr sz="1600">
          <a:solidFill>
            <a:schemeClr val="tx1"/>
          </a:solidFill>
          <a:latin typeface="+mn-lt"/>
          <a:ea typeface="+mn-ea"/>
        </a:defRPr>
      </a:lvl8pPr>
      <a:lvl9pPr marL="3886200" indent="-228600" algn="l" rtl="0" eaLnBrk="1" fontAlgn="base" hangingPunct="1">
        <a:spcBef>
          <a:spcPct val="20000"/>
        </a:spcBef>
        <a:spcAft>
          <a:spcPct val="0"/>
        </a:spcAft>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rgbClr val="00B050"/>
        </a:solidFill>
        <a:effectLst/>
      </p:bgPr>
    </p:bg>
    <p:spTree>
      <p:nvGrpSpPr>
        <p:cNvPr id="1" name=""/>
        <p:cNvGrpSpPr/>
        <p:nvPr/>
      </p:nvGrpSpPr>
      <p:grpSpPr>
        <a:xfrm>
          <a:off x="0" y="0"/>
          <a:ext cx="0" cy="0"/>
          <a:chOff x="0" y="0"/>
          <a:chExt cx="0" cy="0"/>
        </a:xfrm>
      </p:grpSpPr>
      <p:pic>
        <p:nvPicPr>
          <p:cNvPr id="2050" name="Picture 2" descr="演示文稿24"/>
          <p:cNvPicPr>
            <a:picLocks noChangeAspect="1" noChangeArrowheads="1"/>
          </p:cNvPicPr>
          <p:nvPr/>
        </p:nvPicPr>
        <p:blipFill>
          <a:blip r:embed="rId14">
            <a:extLst>
              <a:ext uri="{28A0092B-C50C-407E-A947-70E740481C1C}">
                <a14:useLocalDpi xmlns:a14="http://schemas.microsoft.com/office/drawing/2010/main" val="0"/>
              </a:ext>
            </a:extLst>
          </a:blip>
          <a:srcRect l="1479" r="1169" b="1704"/>
          <a:stretch>
            <a:fillRect/>
          </a:stretch>
        </p:blipFill>
        <p:spPr bwMode="auto">
          <a:xfrm>
            <a:off x="-9525" y="-22225"/>
            <a:ext cx="9190038" cy="688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2052" name="Rectangle 4"/>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07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zh-CN"/>
          </a:p>
        </p:txBody>
      </p:sp>
    </p:spTree>
  </p:cSld>
  <p:clrMap bg1="lt1" tx1="dk1" bg2="lt2" tx2="dk2" accent1="accent1" accent2="accent2" accent3="accent3" accent4="accent4" accent5="accent5" accent6="accent6" hlink="hlink" folHlink="folHlink"/>
  <p:sldLayoutIdLst>
    <p:sldLayoutId id="2147484343" r:id="rId1"/>
    <p:sldLayoutId id="2147484344" r:id="rId2"/>
    <p:sldLayoutId id="2147484345" r:id="rId3"/>
    <p:sldLayoutId id="2147484346" r:id="rId4"/>
    <p:sldLayoutId id="2147484347" r:id="rId5"/>
    <p:sldLayoutId id="2147484348" r:id="rId6"/>
    <p:sldLayoutId id="2147484349" r:id="rId7"/>
    <p:sldLayoutId id="2147484350" r:id="rId8"/>
    <p:sldLayoutId id="2147484351" r:id="rId9"/>
    <p:sldLayoutId id="2147484352" r:id="rId10"/>
    <p:sldLayoutId id="2147484353" r:id="rId11"/>
    <p:sldLayoutId id="2147484367"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黑体" charset="-122"/>
        </a:defRPr>
      </a:lvl2pPr>
      <a:lvl3pPr algn="ctr" rtl="0" eaLnBrk="0" fontAlgn="base" hangingPunct="0">
        <a:spcBef>
          <a:spcPct val="0"/>
        </a:spcBef>
        <a:spcAft>
          <a:spcPct val="0"/>
        </a:spcAft>
        <a:defRPr sz="4400">
          <a:solidFill>
            <a:schemeClr val="tx2"/>
          </a:solidFill>
          <a:latin typeface="Arial" pitchFamily="34" charset="0"/>
          <a:ea typeface="黑体" charset="-122"/>
        </a:defRPr>
      </a:lvl3pPr>
      <a:lvl4pPr algn="ctr" rtl="0" eaLnBrk="0" fontAlgn="base" hangingPunct="0">
        <a:spcBef>
          <a:spcPct val="0"/>
        </a:spcBef>
        <a:spcAft>
          <a:spcPct val="0"/>
        </a:spcAft>
        <a:defRPr sz="4400">
          <a:solidFill>
            <a:schemeClr val="tx2"/>
          </a:solidFill>
          <a:latin typeface="Arial" pitchFamily="34" charset="0"/>
          <a:ea typeface="黑体" charset="-122"/>
        </a:defRPr>
      </a:lvl4pPr>
      <a:lvl5pPr algn="ctr" rtl="0" eaLnBrk="0" fontAlgn="base" hangingPunct="0">
        <a:spcBef>
          <a:spcPct val="0"/>
        </a:spcBef>
        <a:spcAft>
          <a:spcPct val="0"/>
        </a:spcAft>
        <a:defRPr sz="4400">
          <a:solidFill>
            <a:schemeClr val="tx2"/>
          </a:solidFill>
          <a:latin typeface="Arial" pitchFamily="34" charset="0"/>
          <a:ea typeface="黑体" charset="-122"/>
        </a:defRPr>
      </a:lvl5pPr>
      <a:lvl6pPr marL="457200" algn="ctr" rtl="0" eaLnBrk="1" fontAlgn="base" hangingPunct="1">
        <a:spcBef>
          <a:spcPct val="0"/>
        </a:spcBef>
        <a:spcAft>
          <a:spcPct val="0"/>
        </a:spcAft>
        <a:defRPr sz="4400">
          <a:solidFill>
            <a:schemeClr val="tx2"/>
          </a:solidFill>
          <a:latin typeface="Arial" pitchFamily="34" charset="0"/>
          <a:ea typeface="黑体" charset="-122"/>
        </a:defRPr>
      </a:lvl6pPr>
      <a:lvl7pPr marL="914400" algn="ctr" rtl="0" eaLnBrk="1" fontAlgn="base" hangingPunct="1">
        <a:spcBef>
          <a:spcPct val="0"/>
        </a:spcBef>
        <a:spcAft>
          <a:spcPct val="0"/>
        </a:spcAft>
        <a:defRPr sz="4400">
          <a:solidFill>
            <a:schemeClr val="tx2"/>
          </a:solidFill>
          <a:latin typeface="Arial" pitchFamily="34" charset="0"/>
          <a:ea typeface="黑体" charset="-122"/>
        </a:defRPr>
      </a:lvl7pPr>
      <a:lvl8pPr marL="1371600" algn="ctr" rtl="0" eaLnBrk="1" fontAlgn="base" hangingPunct="1">
        <a:spcBef>
          <a:spcPct val="0"/>
        </a:spcBef>
        <a:spcAft>
          <a:spcPct val="0"/>
        </a:spcAft>
        <a:defRPr sz="4400">
          <a:solidFill>
            <a:schemeClr val="tx2"/>
          </a:solidFill>
          <a:latin typeface="Arial" pitchFamily="34" charset="0"/>
          <a:ea typeface="黑体" charset="-122"/>
        </a:defRPr>
      </a:lvl8pPr>
      <a:lvl9pPr marL="1828800" algn="ctr" rtl="0" eaLnBrk="1" fontAlgn="base" hangingPunct="1">
        <a:spcBef>
          <a:spcPct val="0"/>
        </a:spcBef>
        <a:spcAft>
          <a:spcPct val="0"/>
        </a:spcAft>
        <a:defRPr sz="4400">
          <a:solidFill>
            <a:schemeClr val="tx2"/>
          </a:solidFill>
          <a:latin typeface="Arial" pitchFamily="34" charset="0"/>
          <a:ea typeface="黑体"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solidFill>
          <a:srgbClr val="00B050"/>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zh-CN"/>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zh-CN"/>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1763136F-D2A1-4D21-90AB-FCA42CB70D57}"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4354" r:id="rId1"/>
    <p:sldLayoutId id="2147484355" r:id="rId2"/>
    <p:sldLayoutId id="2147484356" r:id="rId3"/>
    <p:sldLayoutId id="2147484357" r:id="rId4"/>
    <p:sldLayoutId id="2147484358" r:id="rId5"/>
    <p:sldLayoutId id="2147484359" r:id="rId6"/>
    <p:sldLayoutId id="2147484360" r:id="rId7"/>
    <p:sldLayoutId id="2147484361" r:id="rId8"/>
    <p:sldLayoutId id="2147484362" r:id="rId9"/>
    <p:sldLayoutId id="2147484363" r:id="rId10"/>
    <p:sldLayoutId id="2147484364" r:id="rId11"/>
  </p:sldLayoutIdLst>
  <p:txStyles>
    <p:titleStyle>
      <a:lvl1pPr algn="ctr" rtl="0" eaLnBrk="0" fontAlgn="base" hangingPunct="0">
        <a:spcBef>
          <a:spcPct val="0"/>
        </a:spcBef>
        <a:spcAft>
          <a:spcPct val="0"/>
        </a:spcAft>
        <a:defRPr sz="4400">
          <a:solidFill>
            <a:schemeClr val="tx2"/>
          </a:solidFill>
          <a:latin typeface="+mj-lt"/>
          <a:ea typeface="SimSun" pitchFamily="2" charset="-122"/>
          <a:cs typeface="+mj-cs"/>
        </a:defRPr>
      </a:lvl1pPr>
      <a:lvl2pPr algn="ctr" rtl="0" eaLnBrk="0" fontAlgn="base" hangingPunct="0">
        <a:spcBef>
          <a:spcPct val="0"/>
        </a:spcBef>
        <a:spcAft>
          <a:spcPct val="0"/>
        </a:spcAft>
        <a:defRPr sz="4400">
          <a:solidFill>
            <a:schemeClr val="tx2"/>
          </a:solidFill>
          <a:latin typeface="Arial" pitchFamily="34" charset="0"/>
          <a:ea typeface="SimSun" pitchFamily="2" charset="-122"/>
        </a:defRPr>
      </a:lvl2pPr>
      <a:lvl3pPr algn="ctr" rtl="0" eaLnBrk="0" fontAlgn="base" hangingPunct="0">
        <a:spcBef>
          <a:spcPct val="0"/>
        </a:spcBef>
        <a:spcAft>
          <a:spcPct val="0"/>
        </a:spcAft>
        <a:defRPr sz="4400">
          <a:solidFill>
            <a:schemeClr val="tx2"/>
          </a:solidFill>
          <a:latin typeface="Arial" pitchFamily="34" charset="0"/>
          <a:ea typeface="SimSun" pitchFamily="2" charset="-122"/>
        </a:defRPr>
      </a:lvl3pPr>
      <a:lvl4pPr algn="ctr" rtl="0" eaLnBrk="0" fontAlgn="base" hangingPunct="0">
        <a:spcBef>
          <a:spcPct val="0"/>
        </a:spcBef>
        <a:spcAft>
          <a:spcPct val="0"/>
        </a:spcAft>
        <a:defRPr sz="4400">
          <a:solidFill>
            <a:schemeClr val="tx2"/>
          </a:solidFill>
          <a:latin typeface="Arial" pitchFamily="34" charset="0"/>
          <a:ea typeface="SimSun" pitchFamily="2" charset="-122"/>
        </a:defRPr>
      </a:lvl4pPr>
      <a:lvl5pPr algn="ctr" rtl="0" eaLnBrk="0" fontAlgn="base" hangingPunct="0">
        <a:spcBef>
          <a:spcPct val="0"/>
        </a:spcBef>
        <a:spcAft>
          <a:spcPct val="0"/>
        </a:spcAft>
        <a:defRPr sz="4400">
          <a:solidFill>
            <a:schemeClr val="tx2"/>
          </a:solidFill>
          <a:latin typeface="Arial" pitchFamily="34" charset="0"/>
          <a:ea typeface="SimSun" pitchFamily="2" charset="-122"/>
        </a:defRPr>
      </a:lvl5pPr>
      <a:lvl6pPr marL="457200" algn="ctr" rtl="0" eaLnBrk="1" fontAlgn="base" hangingPunct="1">
        <a:spcBef>
          <a:spcPct val="0"/>
        </a:spcBef>
        <a:spcAft>
          <a:spcPct val="0"/>
        </a:spcAft>
        <a:defRPr sz="4400">
          <a:solidFill>
            <a:schemeClr val="tx2"/>
          </a:solidFill>
          <a:latin typeface="Arial" pitchFamily="34" charset="0"/>
          <a:ea typeface="宋体" pitchFamily="2" charset="-122"/>
        </a:defRPr>
      </a:lvl6pPr>
      <a:lvl7pPr marL="914400" algn="ctr" rtl="0" eaLnBrk="1" fontAlgn="base" hangingPunct="1">
        <a:spcBef>
          <a:spcPct val="0"/>
        </a:spcBef>
        <a:spcAft>
          <a:spcPct val="0"/>
        </a:spcAft>
        <a:defRPr sz="4400">
          <a:solidFill>
            <a:schemeClr val="tx2"/>
          </a:solidFill>
          <a:latin typeface="Arial" pitchFamily="34" charset="0"/>
          <a:ea typeface="宋体" pitchFamily="2" charset="-122"/>
        </a:defRPr>
      </a:lvl7pPr>
      <a:lvl8pPr marL="1371600" algn="ctr" rtl="0" eaLnBrk="1" fontAlgn="base" hangingPunct="1">
        <a:spcBef>
          <a:spcPct val="0"/>
        </a:spcBef>
        <a:spcAft>
          <a:spcPct val="0"/>
        </a:spcAft>
        <a:defRPr sz="4400">
          <a:solidFill>
            <a:schemeClr val="tx2"/>
          </a:solidFill>
          <a:latin typeface="Arial" pitchFamily="34" charset="0"/>
          <a:ea typeface="宋体" pitchFamily="2" charset="-122"/>
        </a:defRPr>
      </a:lvl8pPr>
      <a:lvl9pPr marL="1828800" algn="ctr" rtl="0" eaLnBrk="1" fontAlgn="base" hangingPunct="1">
        <a:spcBef>
          <a:spcPct val="0"/>
        </a:spcBef>
        <a:spcAft>
          <a:spcPct val="0"/>
        </a:spcAft>
        <a:defRPr sz="4400">
          <a:solidFill>
            <a:schemeClr val="tx2"/>
          </a:solidFill>
          <a:latin typeface="Arial" pitchFamily="34"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SimSun" pitchFamily="2" charset="-122"/>
          <a:cs typeface="+mn-cs"/>
        </a:defRPr>
      </a:lvl1pPr>
      <a:lvl2pPr marL="742950" indent="-285750" algn="l" rtl="0" eaLnBrk="0" fontAlgn="base" hangingPunct="0">
        <a:spcBef>
          <a:spcPct val="20000"/>
        </a:spcBef>
        <a:spcAft>
          <a:spcPct val="0"/>
        </a:spcAft>
        <a:buChar char="–"/>
        <a:defRPr sz="2800">
          <a:solidFill>
            <a:schemeClr val="tx1"/>
          </a:solidFill>
          <a:latin typeface="+mn-lt"/>
          <a:ea typeface="SimSun" pitchFamily="2" charset="-122"/>
        </a:defRPr>
      </a:lvl2pPr>
      <a:lvl3pPr marL="1143000" indent="-228600" algn="l" rtl="0" eaLnBrk="0" fontAlgn="base" hangingPunct="0">
        <a:spcBef>
          <a:spcPct val="20000"/>
        </a:spcBef>
        <a:spcAft>
          <a:spcPct val="0"/>
        </a:spcAft>
        <a:buChar char="•"/>
        <a:defRPr sz="2400">
          <a:solidFill>
            <a:schemeClr val="tx1"/>
          </a:solidFill>
          <a:latin typeface="+mn-lt"/>
          <a:ea typeface="SimSun"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SimSun"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SimSun" pitchFamily="2" charset="-122"/>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pic>
        <p:nvPicPr>
          <p:cNvPr id="1046" name="Picture 22" descr=" ytrtyrty azr uyt"/>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32" name="Text Box 8"/>
          <p:cNvSpPr txBox="1">
            <a:spLocks noChangeArrowheads="1"/>
          </p:cNvSpPr>
          <p:nvPr/>
        </p:nvSpPr>
        <p:spPr bwMode="auto">
          <a:xfrm>
            <a:off x="8035925" y="6375400"/>
            <a:ext cx="1073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en-US" b="1">
                <a:solidFill>
                  <a:schemeClr val="bg1"/>
                </a:solidFill>
              </a:rPr>
              <a:t>Page </a:t>
            </a:r>
            <a:fld id="{94903876-18F1-4986-A56C-6A53520065E3}" type="slidenum">
              <a:rPr lang="fr-FR" altLang="en-US" b="1">
                <a:solidFill>
                  <a:schemeClr val="bg1"/>
                </a:solidFill>
              </a:rPr>
              <a:pPr/>
              <a:t>‹#›</a:t>
            </a:fld>
            <a:endParaRPr lang="fr-FR" altLang="en-US" b="1">
              <a:solidFill>
                <a:schemeClr val="bg1"/>
              </a:solidFill>
            </a:endParaRPr>
          </a:p>
        </p:txBody>
      </p:sp>
    </p:spTree>
    <p:extLst>
      <p:ext uri="{BB962C8B-B14F-4D97-AF65-F5344CB8AC3E}">
        <p14:creationId xmlns:p14="http://schemas.microsoft.com/office/powerpoint/2010/main" val="3722682957"/>
      </p:ext>
    </p:extLst>
  </p:cSld>
  <p:clrMap bg1="lt1" tx1="dk1" bg2="lt2" tx2="dk2" accent1="accent1" accent2="accent2" accent3="accent3" accent4="accent4" accent5="accent5" accent6="accent6" hlink="hlink" folHlink="folHlink"/>
  <p:sldLayoutIdLst>
    <p:sldLayoutId id="2147484369" r:id="rId1"/>
    <p:sldLayoutId id="2147484370" r:id="rId2"/>
    <p:sldLayoutId id="2147484371" r:id="rId3"/>
    <p:sldLayoutId id="2147484372" r:id="rId4"/>
    <p:sldLayoutId id="2147484373" r:id="rId5"/>
    <p:sldLayoutId id="2147484374" r:id="rId6"/>
    <p:sldLayoutId id="2147484375" r:id="rId7"/>
    <p:sldLayoutId id="2147484376" r:id="rId8"/>
    <p:sldLayoutId id="2147484377" r:id="rId9"/>
    <p:sldLayoutId id="2147484378" r:id="rId10"/>
    <p:sldLayoutId id="2147484379" r:id="rId11"/>
  </p:sldLayoutIdLst>
  <p:hf hdr="0" ftr="0" dt="0"/>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42.xml"/><Relationship Id="rId4" Type="http://schemas.openxmlformats.org/officeDocument/2006/relationships/chart" Target="../charts/chart3.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2.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4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1.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1.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0.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gif"/><Relationship Id="rId9" Type="http://schemas.openxmlformats.org/officeDocument/2006/relationships/image" Target="../media/image10.jpe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40.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a:xfrm>
            <a:off x="304801" y="1295400"/>
            <a:ext cx="8626434" cy="3810000"/>
          </a:xfrm>
        </p:spPr>
        <p:txBody>
          <a:bodyPr>
            <a:normAutofit/>
          </a:bodyPr>
          <a:lstStyle/>
          <a:p>
            <a:pPr eaLnBrk="1" fontAlgn="auto" hangingPunct="1">
              <a:spcAft>
                <a:spcPts val="0"/>
              </a:spcAft>
              <a:buClr>
                <a:schemeClr val="tx1">
                  <a:shade val="95000"/>
                </a:schemeClr>
              </a:buClr>
              <a:buFont typeface="Wingdings 2"/>
              <a:buNone/>
              <a:defRPr/>
            </a:pPr>
            <a:r>
              <a:rPr lang="en-US" altLang="en-US" sz="3600" dirty="0">
                <a:solidFill>
                  <a:schemeClr val="bg1"/>
                </a:solidFill>
                <a:latin typeface="+mj-lt"/>
                <a:cs typeface="Arial" charset="0"/>
              </a:rPr>
              <a:t>DPU  -  Pipeline Safety</a:t>
            </a:r>
          </a:p>
          <a:p>
            <a:pPr eaLnBrk="1" fontAlgn="auto" hangingPunct="1">
              <a:spcAft>
                <a:spcPts val="0"/>
              </a:spcAft>
              <a:buClr>
                <a:schemeClr val="tx1">
                  <a:shade val="95000"/>
                </a:schemeClr>
              </a:buClr>
              <a:buFont typeface="Wingdings 2"/>
              <a:buNone/>
              <a:defRPr/>
            </a:pPr>
            <a:r>
              <a:rPr lang="en-US" altLang="en-US" sz="3600" dirty="0">
                <a:solidFill>
                  <a:schemeClr val="bg1"/>
                </a:solidFill>
                <a:latin typeface="+mj-lt"/>
                <a:cs typeface="Arial" charset="0"/>
              </a:rPr>
              <a:t>2026 Briefing </a:t>
            </a:r>
          </a:p>
          <a:p>
            <a:pPr fontAlgn="auto">
              <a:spcAft>
                <a:spcPts val="0"/>
              </a:spcAft>
              <a:buClr>
                <a:schemeClr val="tx1">
                  <a:shade val="95000"/>
                </a:schemeClr>
              </a:buClr>
              <a:defRPr/>
            </a:pPr>
            <a:endParaRPr lang="en-US" altLang="en-US" sz="3600" dirty="0">
              <a:solidFill>
                <a:srgbClr val="FF0000"/>
              </a:solidFill>
              <a:latin typeface="+mj-lt"/>
              <a:ea typeface="Cambria" panose="02040503050406030204" pitchFamily="18" charset="0"/>
              <a:cs typeface="Arial" panose="020B0604020202020204" pitchFamily="34" charset="0"/>
            </a:endParaRPr>
          </a:p>
          <a:p>
            <a:pPr fontAlgn="auto">
              <a:spcAft>
                <a:spcPts val="0"/>
              </a:spcAft>
              <a:buClr>
                <a:schemeClr val="tx1">
                  <a:shade val="95000"/>
                </a:schemeClr>
              </a:buClr>
              <a:defRPr/>
            </a:pPr>
            <a:r>
              <a:rPr lang="en-US" altLang="en-US" dirty="0">
                <a:solidFill>
                  <a:schemeClr val="bg1"/>
                </a:solidFill>
                <a:latin typeface="+mj-lt"/>
              </a:rPr>
              <a:t>Thursday March 19, 2026</a:t>
            </a:r>
          </a:p>
          <a:p>
            <a:pPr fontAlgn="auto">
              <a:spcAft>
                <a:spcPts val="0"/>
              </a:spcAft>
              <a:buClr>
                <a:schemeClr val="tx1">
                  <a:shade val="95000"/>
                </a:schemeClr>
              </a:buClr>
              <a:defRPr/>
            </a:pPr>
            <a:endParaRPr lang="en-US" altLang="en-US" b="1" i="1" dirty="0">
              <a:solidFill>
                <a:schemeClr val="bg1"/>
              </a:solidFill>
              <a:latin typeface="+mj-lt"/>
            </a:endParaRPr>
          </a:p>
          <a:p>
            <a:pPr fontAlgn="auto">
              <a:spcAft>
                <a:spcPts val="0"/>
              </a:spcAft>
              <a:buClr>
                <a:schemeClr val="tx1">
                  <a:shade val="95000"/>
                </a:schemeClr>
              </a:buClr>
              <a:defRPr/>
            </a:pPr>
            <a:r>
              <a:rPr lang="en-US" altLang="en-US" b="1" i="1" dirty="0">
                <a:solidFill>
                  <a:schemeClr val="bg1"/>
                </a:solidFill>
              </a:rPr>
              <a:t>Jimmy Betham – UTPS Program Manager</a:t>
            </a:r>
          </a:p>
          <a:p>
            <a:pPr fontAlgn="auto">
              <a:spcAft>
                <a:spcPts val="0"/>
              </a:spcAft>
              <a:buClr>
                <a:schemeClr val="tx1">
                  <a:shade val="95000"/>
                </a:schemeClr>
              </a:buClr>
              <a:defRPr/>
            </a:pPr>
            <a:endParaRPr lang="en-US" altLang="en-US" dirty="0">
              <a:solidFill>
                <a:schemeClr val="bg1"/>
              </a:solidFill>
              <a:latin typeface="+mj-lt"/>
              <a:ea typeface="Cambria" panose="02040503050406030204" pitchFamily="18" charset="0"/>
              <a:cs typeface="Arial" charset="0"/>
            </a:endParaRPr>
          </a:p>
        </p:txBody>
      </p:sp>
      <p:sp>
        <p:nvSpPr>
          <p:cNvPr id="10243" name="Slide Number Placeholder 3"/>
          <p:cNvSpPr>
            <a:spLocks noGrp="1"/>
          </p:cNvSpPr>
          <p:nvPr>
            <p:ph type="sldNum" sz="quarter" idx="4294967295"/>
          </p:nvPr>
        </p:nvSpPr>
        <p:spPr>
          <a:xfrm>
            <a:off x="8382000" y="6416675"/>
            <a:ext cx="7620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Microsoft YaHei"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Microsoft YaHei" panose="020B0503020204020204" pitchFamily="34" charset="-122"/>
              </a:defRPr>
            </a:lvl2pPr>
            <a:lvl3pPr marL="1143000" indent="-22860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a:spcBef>
                <a:spcPct val="20000"/>
              </a:spcBef>
              <a:buChar char="–"/>
              <a:defRPr sz="2400">
                <a:solidFill>
                  <a:schemeClr val="tx1"/>
                </a:solidFill>
                <a:latin typeface="Arial" panose="020B0604020202020204" pitchFamily="34" charset="0"/>
                <a:ea typeface="Microsoft YaHei" panose="020B0503020204020204" pitchFamily="34" charset="-122"/>
              </a:defRPr>
            </a:lvl4pPr>
            <a:lvl5pPr marL="2057400" indent="-228600">
              <a:spcBef>
                <a:spcPct val="20000"/>
              </a:spcBef>
              <a:buChar char="»"/>
              <a:defRPr sz="2400">
                <a:solidFill>
                  <a:schemeClr val="tx1"/>
                </a:solidFill>
                <a:latin typeface="Arial" panose="020B0604020202020204" pitchFamily="34" charset="0"/>
                <a:ea typeface="Microsoft YaHei" panose="020B0503020204020204" pitchFamily="34" charset="-122"/>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ea typeface="Microsoft YaHei" panose="020B0503020204020204" pitchFamily="34" charset="-122"/>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ea typeface="Microsoft YaHei" panose="020B0503020204020204" pitchFamily="34" charset="-122"/>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ea typeface="Microsoft YaHei" panose="020B0503020204020204" pitchFamily="34" charset="-122"/>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ea typeface="Microsoft YaHei" panose="020B0503020204020204" pitchFamily="34" charset="-122"/>
              </a:defRPr>
            </a:lvl9pPr>
          </a:lstStyle>
          <a:p>
            <a:pPr>
              <a:spcBef>
                <a:spcPct val="0"/>
              </a:spcBef>
              <a:buFontTx/>
              <a:buNone/>
            </a:pPr>
            <a:fld id="{44B87CDD-19F2-4CED-A167-655D6F527563}" type="slidenum">
              <a:rPr lang="en-US" altLang="en-US" sz="1400" smtClean="0"/>
              <a:pPr>
                <a:spcBef>
                  <a:spcPct val="0"/>
                </a:spcBef>
                <a:buFontTx/>
                <a:buNone/>
              </a:pPr>
              <a:t>1</a:t>
            </a:fld>
            <a:endParaRPr lang="en-US" altLang="en-US" sz="1400"/>
          </a:p>
        </p:txBody>
      </p:sp>
      <p:sp>
        <p:nvSpPr>
          <p:cNvPr id="10244" name="TextBox 4"/>
          <p:cNvSpPr txBox="1">
            <a:spLocks noChangeArrowheads="1"/>
          </p:cNvSpPr>
          <p:nvPr/>
        </p:nvSpPr>
        <p:spPr bwMode="auto">
          <a:xfrm>
            <a:off x="2286000" y="4572000"/>
            <a:ext cx="46101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tx1"/>
                </a:solidFill>
                <a:latin typeface="Arial" panose="020B0604020202020204" pitchFamily="34" charset="0"/>
                <a:ea typeface="Microsoft YaHei"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Microsoft YaHei" panose="020B0503020204020204" pitchFamily="34" charset="-122"/>
              </a:defRPr>
            </a:lvl2pPr>
            <a:lvl3pPr marL="1143000" indent="-22860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a:spcBef>
                <a:spcPct val="20000"/>
              </a:spcBef>
              <a:buChar char="–"/>
              <a:defRPr sz="2400">
                <a:solidFill>
                  <a:schemeClr val="tx1"/>
                </a:solidFill>
                <a:latin typeface="Arial" panose="020B0604020202020204" pitchFamily="34" charset="0"/>
                <a:ea typeface="Microsoft YaHei" panose="020B0503020204020204" pitchFamily="34" charset="-122"/>
              </a:defRPr>
            </a:lvl4pPr>
            <a:lvl5pPr marL="2057400" indent="-228600">
              <a:spcBef>
                <a:spcPct val="20000"/>
              </a:spcBef>
              <a:buChar char="»"/>
              <a:defRPr sz="2400">
                <a:solidFill>
                  <a:schemeClr val="tx1"/>
                </a:solidFill>
                <a:latin typeface="Arial" panose="020B0604020202020204" pitchFamily="34" charset="0"/>
                <a:ea typeface="Microsoft YaHei" panose="020B0503020204020204" pitchFamily="34" charset="-122"/>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ea typeface="Microsoft YaHei" panose="020B0503020204020204" pitchFamily="34" charset="-122"/>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ea typeface="Microsoft YaHei" panose="020B0503020204020204" pitchFamily="34" charset="-122"/>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ea typeface="Microsoft YaHei" panose="020B0503020204020204" pitchFamily="34" charset="-122"/>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ea typeface="Microsoft YaHei" panose="020B0503020204020204" pitchFamily="34" charset="-122"/>
              </a:defRPr>
            </a:lvl9pPr>
          </a:lstStyle>
          <a:p>
            <a:pPr>
              <a:spcBef>
                <a:spcPct val="0"/>
              </a:spcBef>
              <a:buFontTx/>
              <a:buNone/>
            </a:pPr>
            <a:r>
              <a:rPr lang="en-US" altLang="en-US" sz="1800" b="1" dirty="0">
                <a:solidFill>
                  <a:schemeClr val="bg1"/>
                </a:solidFill>
              </a:rPr>
              <a:t> </a:t>
            </a:r>
            <a:endParaRPr lang="en-US" altLang="en-US" b="1" dirty="0">
              <a:solidFill>
                <a:srgbClr val="FFC000"/>
              </a:solidFill>
            </a:endParaRPr>
          </a:p>
        </p:txBody>
      </p:sp>
      <p:sp>
        <p:nvSpPr>
          <p:cNvPr id="10245" name="TextBox 1"/>
          <p:cNvSpPr txBox="1">
            <a:spLocks noChangeArrowheads="1"/>
          </p:cNvSpPr>
          <p:nvPr/>
        </p:nvSpPr>
        <p:spPr bwMode="auto">
          <a:xfrm>
            <a:off x="-563880" y="4572000"/>
            <a:ext cx="970788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tx1"/>
                </a:solidFill>
                <a:latin typeface="Arial" panose="020B0604020202020204" pitchFamily="34" charset="0"/>
                <a:ea typeface="Microsoft YaHei"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Microsoft YaHei" panose="020B0503020204020204" pitchFamily="34" charset="-122"/>
              </a:defRPr>
            </a:lvl2pPr>
            <a:lvl3pPr marL="1143000" indent="-228600">
              <a:spcBef>
                <a:spcPct val="20000"/>
              </a:spcBef>
              <a:buChar char="•"/>
              <a:defRPr sz="2400">
                <a:solidFill>
                  <a:schemeClr val="tx1"/>
                </a:solidFill>
                <a:latin typeface="Arial" panose="020B0604020202020204" pitchFamily="34" charset="0"/>
                <a:ea typeface="Microsoft YaHei" panose="020B0503020204020204" pitchFamily="34" charset="-122"/>
              </a:defRPr>
            </a:lvl3pPr>
            <a:lvl4pPr marL="1600200" indent="-228600">
              <a:spcBef>
                <a:spcPct val="20000"/>
              </a:spcBef>
              <a:buChar char="–"/>
              <a:defRPr sz="2400">
                <a:solidFill>
                  <a:schemeClr val="tx1"/>
                </a:solidFill>
                <a:latin typeface="Arial" panose="020B0604020202020204" pitchFamily="34" charset="0"/>
                <a:ea typeface="Microsoft YaHei" panose="020B0503020204020204" pitchFamily="34" charset="-122"/>
              </a:defRPr>
            </a:lvl4pPr>
            <a:lvl5pPr marL="2057400" indent="-228600">
              <a:spcBef>
                <a:spcPct val="20000"/>
              </a:spcBef>
              <a:buChar char="»"/>
              <a:defRPr sz="2400">
                <a:solidFill>
                  <a:schemeClr val="tx1"/>
                </a:solidFill>
                <a:latin typeface="Arial" panose="020B0604020202020204" pitchFamily="34" charset="0"/>
                <a:ea typeface="Microsoft YaHei" panose="020B0503020204020204" pitchFamily="34" charset="-122"/>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ea typeface="Microsoft YaHei" panose="020B0503020204020204" pitchFamily="34" charset="-122"/>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ea typeface="Microsoft YaHei" panose="020B0503020204020204" pitchFamily="34" charset="-122"/>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ea typeface="Microsoft YaHei" panose="020B0503020204020204" pitchFamily="34" charset="-122"/>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ea typeface="Microsoft YaHei" panose="020B0503020204020204" pitchFamily="34" charset="-122"/>
              </a:defRPr>
            </a:lvl9pPr>
          </a:lstStyle>
          <a:p>
            <a:pPr algn="ctr">
              <a:spcBef>
                <a:spcPct val="0"/>
              </a:spcBef>
              <a:buNone/>
            </a:pPr>
            <a:endParaRPr lang="en-US" altLang="en-US" dirty="0">
              <a:solidFill>
                <a:schemeClr val="bg1"/>
              </a:solidFill>
              <a:latin typeface="+mn-lt"/>
            </a:endParaRPr>
          </a:p>
          <a:p>
            <a:pPr algn="ctr">
              <a:spcBef>
                <a:spcPct val="0"/>
              </a:spcBef>
              <a:buNone/>
            </a:pPr>
            <a:endParaRPr lang="en-US" altLang="en-US" sz="2800" dirty="0">
              <a:solidFill>
                <a:srgbClr val="FFC000"/>
              </a:solidFill>
              <a:latin typeface="+mn-lt"/>
            </a:endParaRPr>
          </a:p>
        </p:txBody>
      </p:sp>
    </p:spTree>
    <p:extLst>
      <p:ext uri="{BB962C8B-B14F-4D97-AF65-F5344CB8AC3E}">
        <p14:creationId xmlns:p14="http://schemas.microsoft.com/office/powerpoint/2010/main" val="996732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p:cNvSpPr>
            <a:spLocks noGrp="1" noChangeArrowheads="1"/>
          </p:cNvSpPr>
          <p:nvPr>
            <p:ph type="title"/>
          </p:nvPr>
        </p:nvSpPr>
        <p:spPr>
          <a:xfrm>
            <a:off x="457200" y="536973"/>
            <a:ext cx="8229600" cy="944562"/>
          </a:xfrm>
        </p:spPr>
        <p:txBody>
          <a:bodyPr/>
          <a:lstStyle/>
          <a:p>
            <a:pPr eaLnBrk="1" hangingPunct="1"/>
            <a:r>
              <a:rPr lang="en-US" altLang="en-US" sz="3200" b="1" dirty="0">
                <a:solidFill>
                  <a:schemeClr val="bg1"/>
                </a:solidFill>
                <a:cs typeface="Arial" panose="020B0604020202020204" pitchFamily="34" charset="0"/>
              </a:rPr>
              <a:t>Regulated Pipeline Operator Types  </a:t>
            </a:r>
          </a:p>
        </p:txBody>
      </p:sp>
      <p:sp>
        <p:nvSpPr>
          <p:cNvPr id="6147" name="Rectangle 3"/>
          <p:cNvSpPr>
            <a:spLocks noGrp="1" noChangeArrowheads="1"/>
          </p:cNvSpPr>
          <p:nvPr>
            <p:ph idx="1"/>
          </p:nvPr>
        </p:nvSpPr>
        <p:spPr>
          <a:xfrm>
            <a:off x="1143000" y="1527421"/>
            <a:ext cx="7239000" cy="4579144"/>
          </a:xfrm>
        </p:spPr>
        <p:txBody>
          <a:bodyPr>
            <a:normAutofit/>
          </a:bodyPr>
          <a:lstStyle/>
          <a:p>
            <a:pPr marL="585216" lvl="1" indent="0" eaLnBrk="1" fontAlgn="auto" hangingPunct="1">
              <a:spcAft>
                <a:spcPts val="0"/>
              </a:spcAft>
              <a:buNone/>
              <a:defRPr/>
            </a:pPr>
            <a:r>
              <a:rPr lang="en-US" altLang="en-US" sz="2000" dirty="0">
                <a:solidFill>
                  <a:schemeClr val="bg1"/>
                </a:solidFill>
                <a:cs typeface="Arial" pitchFamily="34" charset="0"/>
              </a:rPr>
              <a:t>Local Distribution Company (LDC)     	  1</a:t>
            </a:r>
          </a:p>
          <a:p>
            <a:pPr marL="585216" lvl="1" indent="0" eaLnBrk="1" fontAlgn="auto" hangingPunct="1">
              <a:spcAft>
                <a:spcPts val="0"/>
              </a:spcAft>
              <a:buNone/>
              <a:defRPr/>
            </a:pPr>
            <a:r>
              <a:rPr lang="en-US" altLang="en-US" sz="2000" dirty="0">
                <a:solidFill>
                  <a:schemeClr val="bg1"/>
                </a:solidFill>
                <a:cs typeface="Arial" pitchFamily="34" charset="0"/>
              </a:rPr>
              <a:t>Liquid Natural Gas (LNG)		               1</a:t>
            </a:r>
          </a:p>
          <a:p>
            <a:pPr marL="585216" lvl="1" indent="0" eaLnBrk="1" fontAlgn="auto" hangingPunct="1">
              <a:spcAft>
                <a:spcPts val="0"/>
              </a:spcAft>
              <a:buNone/>
              <a:defRPr/>
            </a:pPr>
            <a:r>
              <a:rPr lang="en-US" altLang="en-US" sz="2000" dirty="0">
                <a:solidFill>
                  <a:schemeClr val="bg1"/>
                </a:solidFill>
                <a:cs typeface="Arial" pitchFamily="34" charset="0"/>
              </a:rPr>
              <a:t>Intrastate Transmission			  8 </a:t>
            </a:r>
          </a:p>
          <a:p>
            <a:pPr marL="585216" lvl="1" indent="0" eaLnBrk="1" fontAlgn="auto" hangingPunct="1">
              <a:spcAft>
                <a:spcPts val="0"/>
              </a:spcAft>
              <a:buNone/>
              <a:defRPr/>
            </a:pPr>
            <a:r>
              <a:rPr lang="en-US" altLang="en-US" sz="2000" dirty="0">
                <a:solidFill>
                  <a:schemeClr val="bg1"/>
                </a:solidFill>
                <a:cs typeface="Arial" pitchFamily="34" charset="0"/>
              </a:rPr>
              <a:t>Municipalities				  5</a:t>
            </a:r>
          </a:p>
          <a:p>
            <a:pPr marL="585216" lvl="1" indent="0" fontAlgn="auto">
              <a:spcAft>
                <a:spcPts val="0"/>
              </a:spcAft>
              <a:buNone/>
              <a:defRPr/>
            </a:pPr>
            <a:r>
              <a:rPr lang="en-US" altLang="en-US" sz="2000" dirty="0">
                <a:solidFill>
                  <a:schemeClr val="bg1"/>
                </a:solidFill>
                <a:cs typeface="Arial" pitchFamily="34" charset="0"/>
              </a:rPr>
              <a:t>LPG operator				  2</a:t>
            </a:r>
          </a:p>
          <a:p>
            <a:pPr marL="585216" lvl="1" indent="0" fontAlgn="auto">
              <a:spcAft>
                <a:spcPts val="0"/>
              </a:spcAft>
              <a:buNone/>
              <a:defRPr/>
            </a:pPr>
            <a:r>
              <a:rPr lang="en-US" altLang="en-US" sz="2000" dirty="0">
                <a:solidFill>
                  <a:schemeClr val="bg1"/>
                </a:solidFill>
                <a:cs typeface="Arial" pitchFamily="34" charset="0"/>
              </a:rPr>
              <a:t>Gas Gathering 				14</a:t>
            </a:r>
          </a:p>
          <a:p>
            <a:pPr marL="585216" lvl="1" indent="0" eaLnBrk="1" fontAlgn="auto" hangingPunct="1">
              <a:spcAft>
                <a:spcPts val="0"/>
              </a:spcAft>
              <a:buNone/>
              <a:defRPr/>
            </a:pPr>
            <a:r>
              <a:rPr lang="en-US" altLang="en-US" sz="2000" dirty="0">
                <a:solidFill>
                  <a:schemeClr val="bg1"/>
                </a:solidFill>
                <a:cs typeface="Arial" pitchFamily="34" charset="0"/>
              </a:rPr>
              <a:t>Master Meter operators			48</a:t>
            </a:r>
          </a:p>
          <a:p>
            <a:pPr marL="905256" lvl="2" indent="0" eaLnBrk="1" fontAlgn="auto" hangingPunct="1">
              <a:spcAft>
                <a:spcPts val="0"/>
              </a:spcAft>
              <a:buNone/>
              <a:defRPr/>
            </a:pPr>
            <a:endParaRPr lang="en-US" altLang="en-US" sz="2000" dirty="0">
              <a:solidFill>
                <a:schemeClr val="bg1"/>
              </a:solidFill>
              <a:cs typeface="Arial" pitchFamily="34" charset="0"/>
            </a:endParaRPr>
          </a:p>
          <a:p>
            <a:pPr marL="905256" lvl="2" indent="0" eaLnBrk="1" fontAlgn="auto" hangingPunct="1">
              <a:spcAft>
                <a:spcPts val="0"/>
              </a:spcAft>
              <a:buNone/>
              <a:defRPr/>
            </a:pPr>
            <a:r>
              <a:rPr lang="en-US" altLang="en-US" sz="2000" dirty="0">
                <a:solidFill>
                  <a:schemeClr val="bg1"/>
                </a:solidFill>
                <a:cs typeface="Arial" pitchFamily="34" charset="0"/>
              </a:rPr>
              <a:t>Total regulated operators		79</a:t>
            </a:r>
          </a:p>
          <a:p>
            <a:pPr marL="905256" lvl="2" indent="0" eaLnBrk="1" fontAlgn="auto" hangingPunct="1">
              <a:spcAft>
                <a:spcPts val="0"/>
              </a:spcAft>
              <a:buNone/>
              <a:defRPr/>
            </a:pPr>
            <a:endParaRPr lang="en-US" altLang="en-US" sz="2000" dirty="0">
              <a:solidFill>
                <a:schemeClr val="bg1"/>
              </a:solidFill>
              <a:cs typeface="Arial" pitchFamily="34" charset="0"/>
            </a:endParaRPr>
          </a:p>
          <a:p>
            <a:pPr marL="914400" lvl="2" indent="0" eaLnBrk="1" fontAlgn="auto" hangingPunct="1">
              <a:spcAft>
                <a:spcPts val="0"/>
              </a:spcAft>
              <a:buFontTx/>
              <a:buNone/>
              <a:defRPr/>
            </a:pPr>
            <a:r>
              <a:rPr lang="en-US" altLang="en-US" sz="2800" dirty="0">
                <a:solidFill>
                  <a:schemeClr val="bg1"/>
                </a:solidFill>
              </a:rPr>
              <a:t>   </a:t>
            </a:r>
            <a:r>
              <a:rPr lang="en-US" altLang="en-US" sz="1700" dirty="0">
                <a:solidFill>
                  <a:schemeClr val="bg1"/>
                </a:solidFill>
              </a:rPr>
              <a:t>as of 12/31/2025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p:cNvSpPr>
            <a:spLocks noGrp="1" noChangeArrowheads="1"/>
          </p:cNvSpPr>
          <p:nvPr>
            <p:ph type="title"/>
          </p:nvPr>
        </p:nvSpPr>
        <p:spPr>
          <a:xfrm>
            <a:off x="-228600" y="395287"/>
            <a:ext cx="9753600" cy="1311275"/>
          </a:xfrm>
        </p:spPr>
        <p:txBody>
          <a:bodyPr/>
          <a:lstStyle/>
          <a:p>
            <a:pPr eaLnBrk="1" hangingPunct="1"/>
            <a:r>
              <a:rPr lang="en-US" altLang="en-US" sz="3200" b="1" dirty="0">
                <a:solidFill>
                  <a:schemeClr val="bg1"/>
                </a:solidFill>
                <a:cs typeface="Arial" panose="020B0604020202020204" pitchFamily="34" charset="0"/>
              </a:rPr>
              <a:t>Regulated  Intrastate Pipelines</a:t>
            </a:r>
            <a:br>
              <a:rPr lang="en-US" altLang="en-US" sz="3600" b="1" dirty="0">
                <a:solidFill>
                  <a:schemeClr val="bg1"/>
                </a:solidFill>
                <a:cs typeface="Arial" panose="020B0604020202020204" pitchFamily="34" charset="0"/>
              </a:rPr>
            </a:br>
            <a:endParaRPr lang="en-US" altLang="en-US" sz="1600" b="1" dirty="0">
              <a:solidFill>
                <a:schemeClr val="bg1"/>
              </a:solidFill>
              <a:cs typeface="Arial" panose="020B0604020202020204" pitchFamily="34" charset="0"/>
            </a:endParaRPr>
          </a:p>
        </p:txBody>
      </p:sp>
      <p:sp>
        <p:nvSpPr>
          <p:cNvPr id="12291" name="Rectangle 3"/>
          <p:cNvSpPr>
            <a:spLocks noGrp="1" noChangeArrowheads="1"/>
          </p:cNvSpPr>
          <p:nvPr>
            <p:ph idx="1"/>
          </p:nvPr>
        </p:nvSpPr>
        <p:spPr>
          <a:xfrm>
            <a:off x="1295400" y="1371600"/>
            <a:ext cx="6934200" cy="4724400"/>
          </a:xfrm>
        </p:spPr>
        <p:txBody>
          <a:bodyPr/>
          <a:lstStyle/>
          <a:p>
            <a:pPr eaLnBrk="1" hangingPunct="1"/>
            <a:r>
              <a:rPr lang="en-US" altLang="en-US" sz="1600" dirty="0">
                <a:solidFill>
                  <a:schemeClr val="accent3"/>
                </a:solidFill>
                <a:cs typeface="Arial" panose="020B0604020202020204" pitchFamily="34" charset="0"/>
              </a:rPr>
              <a:t>Intrastate Gas:</a:t>
            </a:r>
          </a:p>
          <a:p>
            <a:pPr lvl="1" eaLnBrk="1" hangingPunct="1"/>
            <a:r>
              <a:rPr lang="en-US" altLang="en-US" sz="1600" dirty="0">
                <a:solidFill>
                  <a:schemeClr val="accent3"/>
                </a:solidFill>
                <a:cs typeface="Arial" panose="020B0604020202020204" pitchFamily="34" charset="0"/>
              </a:rPr>
              <a:t>Transmission mileage:	837.412 Miles </a:t>
            </a:r>
          </a:p>
          <a:p>
            <a:pPr lvl="1" eaLnBrk="1" hangingPunct="1"/>
            <a:r>
              <a:rPr lang="en-US" altLang="en-US" sz="1600" dirty="0">
                <a:solidFill>
                  <a:schemeClr val="accent3"/>
                </a:solidFill>
                <a:cs typeface="Arial" panose="020B0604020202020204" pitchFamily="34" charset="0"/>
              </a:rPr>
              <a:t> HCA :			</a:t>
            </a:r>
            <a:r>
              <a:rPr lang="en-US" altLang="en-US" sz="1600" dirty="0">
                <a:solidFill>
                  <a:schemeClr val="bg1"/>
                </a:solidFill>
                <a:cs typeface="Arial" panose="020B0604020202020204" pitchFamily="34" charset="0"/>
              </a:rPr>
              <a:t>177.132 Miles                </a:t>
            </a:r>
            <a:r>
              <a:rPr lang="en-US" altLang="en-US" sz="1600" dirty="0">
                <a:solidFill>
                  <a:schemeClr val="accent3"/>
                </a:solidFill>
                <a:cs typeface="Arial" panose="020B0604020202020204" pitchFamily="34" charset="0"/>
              </a:rPr>
              <a:t>					                      </a:t>
            </a:r>
          </a:p>
          <a:p>
            <a:pPr lvl="1"/>
            <a:r>
              <a:rPr lang="en-US" altLang="en-US" sz="1600" dirty="0">
                <a:solidFill>
                  <a:schemeClr val="accent3"/>
                </a:solidFill>
                <a:cs typeface="Arial" panose="020B0604020202020204" pitchFamily="34" charset="0"/>
              </a:rPr>
              <a:t>Distribution mileage:	21,143.1 Miles (</a:t>
            </a:r>
            <a:r>
              <a:rPr lang="en-US" altLang="en-US" sz="1600" dirty="0">
                <a:solidFill>
                  <a:schemeClr val="bg1"/>
                </a:solidFill>
                <a:cs typeface="Arial" panose="020B0604020202020204" pitchFamily="34" charset="0"/>
              </a:rPr>
              <a:t>80.95%</a:t>
            </a:r>
            <a:r>
              <a:rPr lang="en-US" altLang="en-US" sz="1600" dirty="0">
                <a:solidFill>
                  <a:schemeClr val="accent3"/>
                </a:solidFill>
                <a:cs typeface="Arial" panose="020B0604020202020204" pitchFamily="34" charset="0"/>
              </a:rPr>
              <a:t> PE mains)</a:t>
            </a:r>
          </a:p>
          <a:p>
            <a:pPr lvl="1"/>
            <a:endParaRPr lang="en-US" altLang="en-US" sz="1600" dirty="0">
              <a:solidFill>
                <a:schemeClr val="accent3"/>
              </a:solidFill>
              <a:cs typeface="Arial" panose="020B0604020202020204" pitchFamily="34" charset="0"/>
            </a:endParaRPr>
          </a:p>
          <a:p>
            <a:pPr lvl="1" eaLnBrk="1" hangingPunct="1"/>
            <a:r>
              <a:rPr lang="en-US" altLang="en-US" sz="1600" dirty="0">
                <a:solidFill>
                  <a:schemeClr val="accent3"/>
                </a:solidFill>
                <a:cs typeface="Arial" panose="020B0604020202020204" pitchFamily="34" charset="0"/>
              </a:rPr>
              <a:t>Total Number of services:	1,050,493  (</a:t>
            </a:r>
            <a:r>
              <a:rPr lang="en-US" altLang="en-US" sz="1600" dirty="0">
                <a:solidFill>
                  <a:schemeClr val="bg1"/>
                </a:solidFill>
                <a:cs typeface="Arial" panose="020B0604020202020204" pitchFamily="34" charset="0"/>
              </a:rPr>
              <a:t>5435</a:t>
            </a:r>
            <a:r>
              <a:rPr lang="en-US" altLang="en-US" sz="1600" dirty="0">
                <a:solidFill>
                  <a:schemeClr val="accent3"/>
                </a:solidFill>
                <a:cs typeface="Arial" panose="020B0604020202020204" pitchFamily="34" charset="0"/>
              </a:rPr>
              <a:t> on Municipal)</a:t>
            </a:r>
          </a:p>
          <a:p>
            <a:pPr lvl="1" eaLnBrk="1" hangingPunct="1"/>
            <a:endParaRPr lang="en-US" altLang="en-US" sz="1600" dirty="0">
              <a:solidFill>
                <a:schemeClr val="accent3"/>
              </a:solidFill>
              <a:cs typeface="Arial" panose="020B0604020202020204" pitchFamily="34" charset="0"/>
            </a:endParaRPr>
          </a:p>
          <a:p>
            <a:pPr lvl="1" eaLnBrk="1" hangingPunct="1"/>
            <a:r>
              <a:rPr lang="en-US" altLang="en-US" sz="1600" dirty="0">
                <a:solidFill>
                  <a:schemeClr val="accent3"/>
                </a:solidFill>
                <a:cs typeface="Arial" panose="020B0604020202020204" pitchFamily="34" charset="0"/>
              </a:rPr>
              <a:t>Gas Gathering pipeline miles:</a:t>
            </a:r>
          </a:p>
          <a:p>
            <a:pPr lvl="8"/>
            <a:r>
              <a:rPr lang="en-US" altLang="en-US" sz="1600" dirty="0">
                <a:solidFill>
                  <a:schemeClr val="bg1"/>
                </a:solidFill>
                <a:cs typeface="Arial" panose="020B0604020202020204" pitchFamily="34" charset="0"/>
              </a:rPr>
              <a:t>Type A: 13.312 </a:t>
            </a:r>
          </a:p>
          <a:p>
            <a:pPr lvl="8"/>
            <a:r>
              <a:rPr lang="en-US" altLang="en-US" sz="1600" dirty="0">
                <a:solidFill>
                  <a:schemeClr val="bg1"/>
                </a:solidFill>
                <a:cs typeface="Arial" panose="020B0604020202020204" pitchFamily="34" charset="0"/>
              </a:rPr>
              <a:t>Type B:  4.414</a:t>
            </a:r>
          </a:p>
          <a:p>
            <a:pPr lvl="8"/>
            <a:r>
              <a:rPr lang="en-US" altLang="en-US" sz="1600" dirty="0">
                <a:solidFill>
                  <a:schemeClr val="bg1"/>
                </a:solidFill>
                <a:cs typeface="Arial" panose="020B0604020202020204" pitchFamily="34" charset="0"/>
              </a:rPr>
              <a:t>Type C: 945.853</a:t>
            </a:r>
          </a:p>
          <a:p>
            <a:pPr lvl="8"/>
            <a:r>
              <a:rPr lang="en-US" altLang="en-US" sz="1600" dirty="0">
                <a:solidFill>
                  <a:schemeClr val="bg1"/>
                </a:solidFill>
                <a:cs typeface="Arial" panose="020B0604020202020204" pitchFamily="34" charset="0"/>
              </a:rPr>
              <a:t>Type R: 5144.103</a:t>
            </a:r>
            <a:r>
              <a:rPr lang="en-US" altLang="en-US" sz="1600" dirty="0">
                <a:solidFill>
                  <a:srgbClr val="FF0000"/>
                </a:solidFill>
                <a:cs typeface="Arial" panose="020B0604020202020204" pitchFamily="34" charset="0"/>
              </a:rPr>
              <a:t> </a:t>
            </a:r>
          </a:p>
          <a:p>
            <a:pPr marL="457200" lvl="1" indent="0" eaLnBrk="1" hangingPunct="1">
              <a:buNone/>
            </a:pPr>
            <a:endParaRPr lang="en-US" altLang="en-US" sz="1600" dirty="0">
              <a:solidFill>
                <a:schemeClr val="accent3"/>
              </a:solidFill>
              <a:cs typeface="Arial" panose="020B0604020202020204" pitchFamily="34" charset="0"/>
            </a:endParaRPr>
          </a:p>
          <a:p>
            <a:pPr eaLnBrk="1" hangingPunct="1">
              <a:buFontTx/>
              <a:buNone/>
            </a:pPr>
            <a:r>
              <a:rPr lang="en-US" altLang="en-US" sz="1600" dirty="0">
                <a:solidFill>
                  <a:schemeClr val="bg1"/>
                </a:solidFill>
                <a:cs typeface="Arial" panose="020B0604020202020204" pitchFamily="34" charset="0"/>
              </a:rPr>
              <a:t>2025 Annual Reports</a:t>
            </a:r>
          </a:p>
          <a:p>
            <a:pPr>
              <a:buNone/>
            </a:pPr>
            <a:r>
              <a:rPr lang="en-US" altLang="en-US" sz="1600" dirty="0">
                <a:solidFill>
                  <a:schemeClr val="bg1"/>
                </a:solidFill>
              </a:rPr>
              <a:t>Common Ground Alliance and DIRT Tool</a:t>
            </a:r>
          </a:p>
          <a:p>
            <a:pPr eaLnBrk="1" hangingPunct="1">
              <a:buFontTx/>
              <a:buNone/>
            </a:pPr>
            <a:endParaRPr lang="en-US" altLang="en-US" sz="1600" dirty="0">
              <a:solidFill>
                <a:schemeClr val="bg1"/>
              </a:solidFill>
              <a:cs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010771" y="1219200"/>
            <a:ext cx="7315200" cy="892175"/>
          </a:xfrm>
        </p:spPr>
        <p:txBody>
          <a:bodyPr/>
          <a:lstStyle/>
          <a:p>
            <a:pPr eaLnBrk="1" hangingPunct="1"/>
            <a:r>
              <a:rPr lang="en-US" altLang="en-US" sz="3200" b="1" dirty="0">
                <a:solidFill>
                  <a:schemeClr val="bg1"/>
                </a:solidFill>
                <a:cs typeface="Arial" panose="020B0604020202020204" pitchFamily="34" charset="0"/>
              </a:rPr>
              <a:t>Utah Damage Prevention Stats 2025</a:t>
            </a:r>
            <a:br>
              <a:rPr lang="en-US" altLang="en-US" sz="3600" b="1" dirty="0">
                <a:solidFill>
                  <a:schemeClr val="bg1"/>
                </a:solidFill>
                <a:cs typeface="Arial" panose="020B0604020202020204" pitchFamily="34" charset="0"/>
              </a:rPr>
            </a:br>
            <a:endParaRPr lang="en-US" altLang="en-US" sz="3600" b="1" dirty="0">
              <a:solidFill>
                <a:schemeClr val="bg1"/>
              </a:solidFill>
              <a:cs typeface="Arial" panose="020B0604020202020204" pitchFamily="34" charset="0"/>
            </a:endParaRPr>
          </a:p>
        </p:txBody>
      </p:sp>
      <p:sp>
        <p:nvSpPr>
          <p:cNvPr id="11267" name="Content Placeholder 2"/>
          <p:cNvSpPr>
            <a:spLocks noGrp="1"/>
          </p:cNvSpPr>
          <p:nvPr>
            <p:ph idx="1"/>
          </p:nvPr>
        </p:nvSpPr>
        <p:spPr>
          <a:xfrm>
            <a:off x="1828800" y="2590800"/>
            <a:ext cx="6400800" cy="2362200"/>
          </a:xfrm>
        </p:spPr>
        <p:txBody>
          <a:bodyPr>
            <a:normAutofit fontScale="25000" lnSpcReduction="20000"/>
          </a:bodyPr>
          <a:lstStyle/>
          <a:p>
            <a:pPr marL="137160" indent="0" fontAlgn="auto">
              <a:spcAft>
                <a:spcPts val="0"/>
              </a:spcAft>
              <a:buClr>
                <a:schemeClr val="tx1">
                  <a:shade val="95000"/>
                </a:schemeClr>
              </a:buClr>
              <a:buNone/>
              <a:defRPr/>
            </a:pPr>
            <a:r>
              <a:rPr lang="en-US" altLang="en-US" sz="8000" dirty="0">
                <a:solidFill>
                  <a:schemeClr val="bg1"/>
                </a:solidFill>
                <a:cs typeface="Arial" pitchFamily="34" charset="0"/>
              </a:rPr>
              <a:t>Total # of Blue Stakes Tickets:		462,231</a:t>
            </a:r>
          </a:p>
          <a:p>
            <a:pPr marL="137160" indent="0" eaLnBrk="1" fontAlgn="auto" hangingPunct="1">
              <a:spcAft>
                <a:spcPts val="0"/>
              </a:spcAft>
              <a:buClr>
                <a:schemeClr val="tx1">
                  <a:shade val="95000"/>
                </a:schemeClr>
              </a:buClr>
              <a:buNone/>
              <a:defRPr/>
            </a:pPr>
            <a:r>
              <a:rPr lang="en-US" altLang="en-US" sz="8000" dirty="0">
                <a:solidFill>
                  <a:schemeClr val="bg1"/>
                </a:solidFill>
                <a:cs typeface="Arial" pitchFamily="34" charset="0"/>
              </a:rPr>
              <a:t>                   	</a:t>
            </a:r>
          </a:p>
          <a:p>
            <a:pPr marL="0" indent="0" fontAlgn="auto">
              <a:spcAft>
                <a:spcPts val="0"/>
              </a:spcAft>
              <a:buClr>
                <a:schemeClr val="tx1">
                  <a:shade val="95000"/>
                </a:schemeClr>
              </a:buClr>
              <a:buNone/>
              <a:defRPr/>
            </a:pPr>
            <a:r>
              <a:rPr lang="en-US" altLang="en-US" sz="8000" dirty="0">
                <a:solidFill>
                  <a:schemeClr val="bg1"/>
                </a:solidFill>
                <a:cs typeface="Arial" pitchFamily="34" charset="0"/>
              </a:rPr>
              <a:t>  Number of Pipeline Damages:		    1,167</a:t>
            </a:r>
          </a:p>
          <a:p>
            <a:pPr marL="0" indent="0" eaLnBrk="1" fontAlgn="auto" hangingPunct="1">
              <a:spcAft>
                <a:spcPts val="0"/>
              </a:spcAft>
              <a:buClr>
                <a:schemeClr val="tx1">
                  <a:shade val="95000"/>
                </a:schemeClr>
              </a:buClr>
              <a:buFontTx/>
              <a:buNone/>
              <a:defRPr/>
            </a:pPr>
            <a:r>
              <a:rPr lang="en-US" altLang="en-US" sz="8000" dirty="0">
                <a:solidFill>
                  <a:schemeClr val="bg1"/>
                </a:solidFill>
                <a:cs typeface="Arial" pitchFamily="34" charset="0"/>
              </a:rPr>
              <a:t>              		</a:t>
            </a:r>
          </a:p>
          <a:p>
            <a:pPr marL="0" indent="0" fontAlgn="auto">
              <a:spcAft>
                <a:spcPts val="0"/>
              </a:spcAft>
              <a:buClr>
                <a:schemeClr val="tx1">
                  <a:shade val="95000"/>
                </a:schemeClr>
              </a:buClr>
              <a:buNone/>
              <a:defRPr/>
            </a:pPr>
            <a:r>
              <a:rPr lang="en-US" altLang="en-US" sz="8000" dirty="0">
                <a:solidFill>
                  <a:schemeClr val="bg1"/>
                </a:solidFill>
                <a:cs typeface="Arial" pitchFamily="34" charset="0"/>
              </a:rPr>
              <a:t>  Damages per thousand tickets:	                   2.52</a:t>
            </a:r>
          </a:p>
          <a:p>
            <a:pPr marL="0" indent="0" eaLnBrk="1" fontAlgn="auto" hangingPunct="1">
              <a:spcAft>
                <a:spcPts val="0"/>
              </a:spcAft>
              <a:buClr>
                <a:schemeClr val="tx1">
                  <a:shade val="95000"/>
                </a:schemeClr>
              </a:buClr>
              <a:buFontTx/>
              <a:buNone/>
              <a:defRPr/>
            </a:pPr>
            <a:r>
              <a:rPr lang="en-US" altLang="en-US" sz="8000" dirty="0">
                <a:solidFill>
                  <a:schemeClr val="bg1"/>
                </a:solidFill>
                <a:cs typeface="Arial" pitchFamily="34" charset="0"/>
              </a:rPr>
              <a:t>                   	</a:t>
            </a:r>
          </a:p>
          <a:p>
            <a:pPr marL="0" indent="0" fontAlgn="auto">
              <a:spcAft>
                <a:spcPts val="0"/>
              </a:spcAft>
              <a:buClr>
                <a:schemeClr val="tx1">
                  <a:shade val="95000"/>
                </a:schemeClr>
              </a:buClr>
              <a:buNone/>
              <a:defRPr/>
            </a:pPr>
            <a:endParaRPr lang="en-US" altLang="en-US" sz="9600" dirty="0">
              <a:solidFill>
                <a:srgbClr val="FFFF00"/>
              </a:solidFill>
              <a:cs typeface="Arial" pitchFamily="34" charset="0"/>
            </a:endParaRPr>
          </a:p>
          <a:p>
            <a:pPr marL="0" indent="0" fontAlgn="auto">
              <a:spcAft>
                <a:spcPts val="0"/>
              </a:spcAft>
              <a:buClr>
                <a:schemeClr val="tx1">
                  <a:shade val="95000"/>
                </a:schemeClr>
              </a:buClr>
              <a:buNone/>
              <a:defRPr/>
            </a:pPr>
            <a:endParaRPr lang="en-US" altLang="en-US" sz="9600" dirty="0">
              <a:solidFill>
                <a:srgbClr val="FFFF00"/>
              </a:solidFill>
              <a:cs typeface="Arial" pitchFamily="34" charset="0"/>
            </a:endParaRPr>
          </a:p>
          <a:p>
            <a:pPr marL="137160" indent="0" fontAlgn="auto">
              <a:spcAft>
                <a:spcPts val="0"/>
              </a:spcAft>
              <a:buClr>
                <a:schemeClr val="tx1">
                  <a:shade val="95000"/>
                </a:schemeClr>
              </a:buClr>
              <a:buNone/>
              <a:defRPr/>
            </a:pPr>
            <a:endParaRPr lang="en-US" altLang="en-US" sz="9600" dirty="0">
              <a:solidFill>
                <a:srgbClr val="FFFF00"/>
              </a:solidFill>
              <a:cs typeface="Arial" pitchFamily="34" charset="0"/>
            </a:endParaRPr>
          </a:p>
          <a:p>
            <a:pPr marL="548640" indent="-411480" eaLnBrk="1" fontAlgn="auto" hangingPunct="1">
              <a:spcAft>
                <a:spcPts val="0"/>
              </a:spcAft>
              <a:buClr>
                <a:schemeClr val="tx1">
                  <a:shade val="95000"/>
                </a:schemeClr>
              </a:buClr>
              <a:buFont typeface="Wingdings 2"/>
              <a:buChar char=""/>
              <a:defRPr/>
            </a:pPr>
            <a:endParaRPr lang="en-US" altLang="en-US" sz="4500" dirty="0">
              <a:cs typeface="Arial" pitchFamily="34" charset="0"/>
            </a:endParaRPr>
          </a:p>
          <a:p>
            <a:pPr marL="548640" indent="-411480" eaLnBrk="1" fontAlgn="auto" hangingPunct="1">
              <a:spcAft>
                <a:spcPts val="0"/>
              </a:spcAft>
              <a:buClr>
                <a:schemeClr val="tx1">
                  <a:shade val="95000"/>
                </a:schemeClr>
              </a:buClr>
              <a:buFont typeface="Wingdings 2"/>
              <a:buChar char=""/>
              <a:defRPr/>
            </a:pPr>
            <a:endParaRPr lang="en-US" altLang="en-US" dirty="0"/>
          </a:p>
          <a:p>
            <a:pPr marL="0" indent="0" eaLnBrk="1" fontAlgn="auto" hangingPunct="1">
              <a:spcAft>
                <a:spcPts val="0"/>
              </a:spcAft>
              <a:buClr>
                <a:schemeClr val="tx1">
                  <a:shade val="95000"/>
                </a:schemeClr>
              </a:buClr>
              <a:buFontTx/>
              <a:buNone/>
              <a:defRPr/>
            </a:pPr>
            <a:r>
              <a:rPr lang="en-US" altLang="en-US" dirty="0"/>
              <a:t>	</a:t>
            </a:r>
            <a:endParaRPr lang="en-US" altLang="en-US" sz="3000" dirty="0"/>
          </a:p>
          <a:p>
            <a:pPr marL="548640" indent="-411480" eaLnBrk="1" fontAlgn="auto" hangingPunct="1">
              <a:spcAft>
                <a:spcPts val="0"/>
              </a:spcAft>
              <a:buClr>
                <a:schemeClr val="tx1">
                  <a:shade val="95000"/>
                </a:schemeClr>
              </a:buClr>
              <a:buFont typeface="Wingdings 2"/>
              <a:buChar char=""/>
              <a:defRPr/>
            </a:pPr>
            <a:endParaRPr lang="en-US" altLang="en-US" dirty="0"/>
          </a:p>
          <a:p>
            <a:pPr marL="548640" indent="-411480" eaLnBrk="1" fontAlgn="auto" hangingPunct="1">
              <a:spcAft>
                <a:spcPts val="0"/>
              </a:spcAft>
              <a:buClr>
                <a:schemeClr val="tx1">
                  <a:shade val="95000"/>
                </a:schemeClr>
              </a:buClr>
              <a:buFont typeface="Wingdings 2"/>
              <a:buChar char=""/>
              <a:defRPr/>
            </a:pPr>
            <a:endParaRPr lang="en-US" altLang="en-US" dirty="0"/>
          </a:p>
          <a:p>
            <a:pPr marL="0" indent="0" eaLnBrk="1" fontAlgn="auto" hangingPunct="1">
              <a:spcAft>
                <a:spcPts val="0"/>
              </a:spcAft>
              <a:buClr>
                <a:schemeClr val="tx1">
                  <a:shade val="95000"/>
                </a:schemeClr>
              </a:buClr>
              <a:buFontTx/>
              <a:buNone/>
              <a:defRPr/>
            </a:pPr>
            <a:r>
              <a:rPr lang="en-US" altLang="en-US" dirty="0"/>
              <a:t>	</a:t>
            </a:r>
          </a:p>
          <a:p>
            <a:pPr marL="548640" indent="-411480" eaLnBrk="1" fontAlgn="auto" hangingPunct="1">
              <a:spcAft>
                <a:spcPts val="0"/>
              </a:spcAft>
              <a:buClr>
                <a:schemeClr val="tx1">
                  <a:shade val="95000"/>
                </a:schemeClr>
              </a:buClr>
              <a:buFont typeface="Wingdings 2"/>
              <a:buChar char=""/>
              <a:defRPr/>
            </a:pPr>
            <a:endParaRPr lang="en-US" altLang="en-US" dirty="0"/>
          </a:p>
          <a:p>
            <a:pPr marL="548640" indent="-411480" eaLnBrk="1" fontAlgn="auto" hangingPunct="1">
              <a:spcAft>
                <a:spcPts val="0"/>
              </a:spcAft>
              <a:buClr>
                <a:schemeClr val="tx1">
                  <a:shade val="95000"/>
                </a:schemeClr>
              </a:buClr>
              <a:buFont typeface="Wingdings 2"/>
              <a:buChar char=""/>
              <a:defRPr/>
            </a:pPr>
            <a:endParaRPr lang="en-US" altLang="en-US" dirty="0"/>
          </a:p>
          <a:p>
            <a:pPr marL="548640" indent="-411480" eaLnBrk="1" fontAlgn="auto" hangingPunct="1">
              <a:spcAft>
                <a:spcPts val="0"/>
              </a:spcAft>
              <a:buClr>
                <a:schemeClr val="tx1">
                  <a:shade val="95000"/>
                </a:schemeClr>
              </a:buClr>
              <a:buFont typeface="Wingdings 2"/>
              <a:buChar char=""/>
              <a:defRPr/>
            </a:pPr>
            <a:endParaRPr lang="en-US"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3D36C3C7-771B-3CF3-4305-7BD2220F9E5A}"/>
              </a:ext>
            </a:extLst>
          </p:cNvPr>
          <p:cNvGraphicFramePr>
            <a:graphicFrameLocks/>
          </p:cNvGraphicFramePr>
          <p:nvPr>
            <p:extLst>
              <p:ext uri="{D42A27DB-BD31-4B8C-83A1-F6EECF244321}">
                <p14:modId xmlns:p14="http://schemas.microsoft.com/office/powerpoint/2010/main" val="1778613979"/>
              </p:ext>
            </p:extLst>
          </p:nvPr>
        </p:nvGraphicFramePr>
        <p:xfrm>
          <a:off x="381000" y="-1513829"/>
          <a:ext cx="7162800" cy="6629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47FAFBB8-1C68-BC3E-4456-122A815FC8F7}"/>
              </a:ext>
            </a:extLst>
          </p:cNvPr>
          <p:cNvGraphicFramePr>
            <a:graphicFrameLocks/>
          </p:cNvGraphicFramePr>
          <p:nvPr>
            <p:extLst>
              <p:ext uri="{D42A27DB-BD31-4B8C-83A1-F6EECF244321}">
                <p14:modId xmlns:p14="http://schemas.microsoft.com/office/powerpoint/2010/main" val="2786235658"/>
              </p:ext>
            </p:extLst>
          </p:nvPr>
        </p:nvGraphicFramePr>
        <p:xfrm>
          <a:off x="990600" y="952500"/>
          <a:ext cx="7162800" cy="4953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359756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57CE405A-313C-4B55-BC38-4E32437156A3}"/>
              </a:ext>
            </a:extLst>
          </p:cNvPr>
          <p:cNvGraphicFramePr>
            <a:graphicFrameLocks/>
          </p:cNvGraphicFramePr>
          <p:nvPr>
            <p:extLst>
              <p:ext uri="{D42A27DB-BD31-4B8C-83A1-F6EECF244321}">
                <p14:modId xmlns:p14="http://schemas.microsoft.com/office/powerpoint/2010/main" val="3551781624"/>
              </p:ext>
            </p:extLst>
          </p:nvPr>
        </p:nvGraphicFramePr>
        <p:xfrm>
          <a:off x="914400" y="1028700"/>
          <a:ext cx="7315200" cy="4800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17479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5DC6A0DA-419C-95F4-0444-74D8CD6A199B}"/>
              </a:ext>
            </a:extLst>
          </p:cNvPr>
          <p:cNvSpPr txBox="1">
            <a:spLocks/>
          </p:cNvSpPr>
          <p:nvPr/>
        </p:nvSpPr>
        <p:spPr>
          <a:xfrm>
            <a:off x="876300" y="304800"/>
            <a:ext cx="7391400" cy="4839745"/>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14000"/>
              </a:lnSpc>
              <a:buNone/>
            </a:pPr>
            <a:r>
              <a:rPr lang="en-US" dirty="0">
                <a:solidFill>
                  <a:schemeClr val="bg1"/>
                </a:solidFill>
                <a:latin typeface="+mj-lt"/>
                <a:cs typeface="Times New Roman" panose="02020603050405020304" pitchFamily="18" charset="0"/>
              </a:rPr>
              <a:t>Post Locate Inspections</a:t>
            </a:r>
          </a:p>
          <a:p>
            <a:pPr marL="0" indent="0">
              <a:lnSpc>
                <a:spcPct val="114000"/>
              </a:lnSpc>
              <a:buNone/>
            </a:pPr>
            <a:r>
              <a:rPr lang="en-US" sz="2000" dirty="0">
                <a:solidFill>
                  <a:schemeClr val="bg1"/>
                </a:solidFill>
                <a:latin typeface="+mj-lt"/>
                <a:cs typeface="Times New Roman" panose="02020603050405020304" pitchFamily="18" charset="0"/>
              </a:rPr>
              <a:t>Most Common Threats Identified:</a:t>
            </a:r>
          </a:p>
          <a:p>
            <a:pPr marL="457200" indent="-457200">
              <a:lnSpc>
                <a:spcPct val="114000"/>
              </a:lnSpc>
              <a:buFont typeface="+mj-lt"/>
              <a:buAutoNum type="arabicPeriod"/>
            </a:pPr>
            <a:r>
              <a:rPr lang="en-US" sz="2000" dirty="0">
                <a:solidFill>
                  <a:schemeClr val="bg1"/>
                </a:solidFill>
                <a:latin typeface="+mj-lt"/>
                <a:cs typeface="Times New Roman" panose="02020603050405020304" pitchFamily="18" charset="0"/>
              </a:rPr>
              <a:t>Locator Performance</a:t>
            </a:r>
          </a:p>
          <a:p>
            <a:pPr marL="857250" lvl="1" indent="-457200">
              <a:lnSpc>
                <a:spcPct val="114000"/>
              </a:lnSpc>
              <a:buFont typeface="Wingdings" panose="05000000000000000000" pitchFamily="2" charset="2"/>
              <a:buChar char="§"/>
            </a:pPr>
            <a:r>
              <a:rPr lang="en-US" sz="2000" dirty="0">
                <a:solidFill>
                  <a:schemeClr val="bg1"/>
                </a:solidFill>
                <a:latin typeface="+mj-lt"/>
                <a:cs typeface="Times New Roman" panose="02020603050405020304" pitchFamily="18" charset="0"/>
              </a:rPr>
              <a:t>Demand exceeding staff capability</a:t>
            </a:r>
          </a:p>
          <a:p>
            <a:pPr marL="857250" lvl="1" indent="-457200">
              <a:lnSpc>
                <a:spcPct val="114000"/>
              </a:lnSpc>
              <a:buFont typeface="Wingdings" panose="05000000000000000000" pitchFamily="2" charset="2"/>
              <a:buChar char="§"/>
            </a:pPr>
            <a:r>
              <a:rPr lang="en-US" sz="2000" dirty="0">
                <a:solidFill>
                  <a:schemeClr val="bg1"/>
                </a:solidFill>
                <a:latin typeface="+mj-lt"/>
                <a:cs typeface="Times New Roman" panose="02020603050405020304" pitchFamily="18" charset="0"/>
              </a:rPr>
              <a:t>Contract versus in-house</a:t>
            </a:r>
          </a:p>
          <a:p>
            <a:pPr marL="857250" lvl="1" indent="-457200">
              <a:lnSpc>
                <a:spcPct val="114000"/>
              </a:lnSpc>
              <a:buFont typeface="Wingdings" panose="05000000000000000000" pitchFamily="2" charset="2"/>
              <a:buChar char="§"/>
            </a:pPr>
            <a:r>
              <a:rPr lang="en-US" sz="2000" dirty="0">
                <a:solidFill>
                  <a:schemeClr val="bg1"/>
                </a:solidFill>
                <a:latin typeface="+mj-lt"/>
                <a:cs typeface="Times New Roman" panose="02020603050405020304" pitchFamily="18" charset="0"/>
              </a:rPr>
              <a:t>Statutory nuisances (ticket size, timing, project tickets)</a:t>
            </a:r>
          </a:p>
          <a:p>
            <a:pPr marL="857250" lvl="1" indent="-457200">
              <a:lnSpc>
                <a:spcPct val="114000"/>
              </a:lnSpc>
              <a:buFont typeface="Wingdings" panose="05000000000000000000" pitchFamily="2" charset="2"/>
              <a:buChar char="§"/>
            </a:pPr>
            <a:r>
              <a:rPr lang="en-US" sz="2000" dirty="0">
                <a:solidFill>
                  <a:schemeClr val="bg1"/>
                </a:solidFill>
                <a:latin typeface="+mj-lt"/>
                <a:cs typeface="Times New Roman" panose="02020603050405020304" pitchFamily="18" charset="0"/>
              </a:rPr>
              <a:t>Unlocatable facilities</a:t>
            </a:r>
          </a:p>
          <a:p>
            <a:pPr marL="457200" indent="-457200">
              <a:lnSpc>
                <a:spcPct val="114000"/>
              </a:lnSpc>
              <a:buFont typeface="+mj-lt"/>
              <a:buAutoNum type="arabicPeriod"/>
            </a:pPr>
            <a:r>
              <a:rPr lang="en-US" sz="2000" dirty="0">
                <a:solidFill>
                  <a:schemeClr val="bg1"/>
                </a:solidFill>
                <a:latin typeface="+mj-lt"/>
                <a:cs typeface="Times New Roman" panose="02020603050405020304" pitchFamily="18" charset="0"/>
              </a:rPr>
              <a:t>Fiber (Telecom)</a:t>
            </a:r>
          </a:p>
          <a:p>
            <a:pPr marL="857250" lvl="1" indent="-457200">
              <a:lnSpc>
                <a:spcPct val="114000"/>
              </a:lnSpc>
              <a:buFont typeface="Wingdings" panose="05000000000000000000" pitchFamily="2" charset="2"/>
              <a:buChar char="§"/>
            </a:pPr>
            <a:r>
              <a:rPr lang="en-US" sz="2000" dirty="0">
                <a:solidFill>
                  <a:schemeClr val="bg1"/>
                </a:solidFill>
                <a:latin typeface="+mj-lt"/>
                <a:cs typeface="Times New Roman" panose="02020603050405020304" pitchFamily="18" charset="0"/>
              </a:rPr>
              <a:t>Compliance</a:t>
            </a:r>
          </a:p>
          <a:p>
            <a:pPr marL="457200" indent="-457200">
              <a:lnSpc>
                <a:spcPct val="114000"/>
              </a:lnSpc>
              <a:buFont typeface="+mj-lt"/>
              <a:buAutoNum type="arabicPeriod"/>
            </a:pPr>
            <a:r>
              <a:rPr lang="en-US" sz="2000" dirty="0">
                <a:solidFill>
                  <a:schemeClr val="bg1"/>
                </a:solidFill>
                <a:latin typeface="+mj-lt"/>
                <a:cs typeface="Times New Roman" panose="02020603050405020304" pitchFamily="18" charset="0"/>
              </a:rPr>
              <a:t>No One-Call Ticket</a:t>
            </a:r>
          </a:p>
          <a:p>
            <a:pPr marL="857250" lvl="1" indent="-457200">
              <a:lnSpc>
                <a:spcPct val="114000"/>
              </a:lnSpc>
              <a:buFont typeface="Wingdings" panose="05000000000000000000" pitchFamily="2" charset="2"/>
              <a:buChar char="§"/>
            </a:pPr>
            <a:r>
              <a:rPr lang="en-US" sz="2000" dirty="0">
                <a:solidFill>
                  <a:schemeClr val="bg1"/>
                </a:solidFill>
                <a:latin typeface="+mj-lt"/>
                <a:cs typeface="Times New Roman" panose="02020603050405020304" pitchFamily="18" charset="0"/>
              </a:rPr>
              <a:t>Professional excavators</a:t>
            </a:r>
          </a:p>
        </p:txBody>
      </p:sp>
    </p:spTree>
    <p:extLst>
      <p:ext uri="{BB962C8B-B14F-4D97-AF65-F5344CB8AC3E}">
        <p14:creationId xmlns:p14="http://schemas.microsoft.com/office/powerpoint/2010/main" val="13260842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F43EFA38-74DF-91CF-E787-B267DE0A51AD}"/>
              </a:ext>
            </a:extLst>
          </p:cNvPr>
          <p:cNvSpPr txBox="1">
            <a:spLocks/>
          </p:cNvSpPr>
          <p:nvPr/>
        </p:nvSpPr>
        <p:spPr>
          <a:xfrm>
            <a:off x="876300" y="487647"/>
            <a:ext cx="7391400" cy="1870165"/>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lnSpc>
                <a:spcPct val="114000"/>
              </a:lnSpc>
              <a:buFont typeface="+mj-lt"/>
              <a:buAutoNum type="arabicPeriod"/>
            </a:pPr>
            <a:r>
              <a:rPr lang="en-US" sz="2400" dirty="0">
                <a:solidFill>
                  <a:schemeClr val="bg1"/>
                </a:solidFill>
                <a:latin typeface="Times New Roman" panose="02020603050405020304" pitchFamily="18" charset="0"/>
                <a:cs typeface="Times New Roman" panose="02020603050405020304" pitchFamily="18" charset="0"/>
              </a:rPr>
              <a:t>Bringing Program Concept to All States</a:t>
            </a:r>
          </a:p>
          <a:p>
            <a:pPr marL="857250" lvl="1" indent="-457200">
              <a:lnSpc>
                <a:spcPct val="114000"/>
              </a:lnSpc>
              <a:buFont typeface="Wingdings" panose="05000000000000000000" pitchFamily="2" charset="2"/>
              <a:buChar char="§"/>
            </a:pPr>
            <a:r>
              <a:rPr lang="en-US" sz="2000" dirty="0">
                <a:solidFill>
                  <a:schemeClr val="bg1"/>
                </a:solidFill>
                <a:latin typeface="Times New Roman" panose="02020603050405020304" pitchFamily="18" charset="0"/>
                <a:cs typeface="Times New Roman" panose="02020603050405020304" pitchFamily="18" charset="0"/>
              </a:rPr>
              <a:t>LDCs, Municipalities, Co-ops </a:t>
            </a:r>
          </a:p>
          <a:p>
            <a:pPr marL="457200" indent="-457200">
              <a:lnSpc>
                <a:spcPct val="114000"/>
              </a:lnSpc>
              <a:buFont typeface="+mj-lt"/>
              <a:buAutoNum type="arabicPeriod"/>
            </a:pPr>
            <a:r>
              <a:rPr lang="en-US" sz="2400" dirty="0">
                <a:solidFill>
                  <a:schemeClr val="bg1"/>
                </a:solidFill>
                <a:latin typeface="Times New Roman" panose="02020603050405020304" pitchFamily="18" charset="0"/>
                <a:cs typeface="Times New Roman" panose="02020603050405020304" pitchFamily="18" charset="0"/>
              </a:rPr>
              <a:t>State Responsibility</a:t>
            </a:r>
          </a:p>
          <a:p>
            <a:pPr marL="857250" lvl="1" indent="-457200">
              <a:lnSpc>
                <a:spcPct val="114000"/>
              </a:lnSpc>
              <a:buFont typeface="Wingdings" panose="05000000000000000000" pitchFamily="2" charset="2"/>
              <a:buChar char="§"/>
            </a:pPr>
            <a:r>
              <a:rPr lang="en-US" sz="2000" dirty="0">
                <a:solidFill>
                  <a:schemeClr val="bg1"/>
                </a:solidFill>
                <a:latin typeface="Times New Roman" panose="02020603050405020304" pitchFamily="18" charset="0"/>
                <a:cs typeface="Times New Roman" panose="02020603050405020304" pitchFamily="18" charset="0"/>
              </a:rPr>
              <a:t>PHMSA to assist (clear the path)</a:t>
            </a:r>
          </a:p>
        </p:txBody>
      </p:sp>
      <p:graphicFrame>
        <p:nvGraphicFramePr>
          <p:cNvPr id="4" name="Table 3">
            <a:extLst>
              <a:ext uri="{FF2B5EF4-FFF2-40B4-BE49-F238E27FC236}">
                <a16:creationId xmlns:a16="http://schemas.microsoft.com/office/drawing/2014/main" id="{702ED658-A5EE-A82D-6756-651F1757712E}"/>
              </a:ext>
            </a:extLst>
          </p:cNvPr>
          <p:cNvGraphicFramePr>
            <a:graphicFrameLocks noGrp="1"/>
          </p:cNvGraphicFramePr>
          <p:nvPr>
            <p:extLst>
              <p:ext uri="{D42A27DB-BD31-4B8C-83A1-F6EECF244321}">
                <p14:modId xmlns:p14="http://schemas.microsoft.com/office/powerpoint/2010/main" val="3683861565"/>
              </p:ext>
            </p:extLst>
          </p:nvPr>
        </p:nvGraphicFramePr>
        <p:xfrm>
          <a:off x="1447800" y="2631256"/>
          <a:ext cx="5588000" cy="1895475"/>
        </p:xfrm>
        <a:graphic>
          <a:graphicData uri="http://schemas.openxmlformats.org/drawingml/2006/table">
            <a:tbl>
              <a:tblPr/>
              <a:tblGrid>
                <a:gridCol w="2614714">
                  <a:extLst>
                    <a:ext uri="{9D8B030D-6E8A-4147-A177-3AD203B41FA5}">
                      <a16:colId xmlns:a16="http://schemas.microsoft.com/office/drawing/2014/main" val="1785022866"/>
                    </a:ext>
                  </a:extLst>
                </a:gridCol>
                <a:gridCol w="977345">
                  <a:extLst>
                    <a:ext uri="{9D8B030D-6E8A-4147-A177-3AD203B41FA5}">
                      <a16:colId xmlns:a16="http://schemas.microsoft.com/office/drawing/2014/main" val="71481880"/>
                    </a:ext>
                  </a:extLst>
                </a:gridCol>
                <a:gridCol w="977345">
                  <a:extLst>
                    <a:ext uri="{9D8B030D-6E8A-4147-A177-3AD203B41FA5}">
                      <a16:colId xmlns:a16="http://schemas.microsoft.com/office/drawing/2014/main" val="2079271901"/>
                    </a:ext>
                  </a:extLst>
                </a:gridCol>
                <a:gridCol w="1018596">
                  <a:extLst>
                    <a:ext uri="{9D8B030D-6E8A-4147-A177-3AD203B41FA5}">
                      <a16:colId xmlns:a16="http://schemas.microsoft.com/office/drawing/2014/main" val="3709574733"/>
                    </a:ext>
                  </a:extLst>
                </a:gridCol>
              </a:tblGrid>
              <a:tr h="295275">
                <a:tc>
                  <a:txBody>
                    <a:bodyPr/>
                    <a:lstStyle/>
                    <a:p>
                      <a:pPr algn="l" fontAlgn="b"/>
                      <a:r>
                        <a:rPr lang="en-US" sz="1800" b="0" i="0" u="none" strike="noStrike" dirty="0">
                          <a:solidFill>
                            <a:schemeClr val="tx1"/>
                          </a:solidFill>
                          <a:effectLst/>
                          <a:latin typeface="Calibri" panose="020F0502020204030204" pitchFamily="34" charset="0"/>
                        </a:rPr>
                        <a:t>Category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1800" b="0" i="0" u="none" strike="noStrike" dirty="0">
                          <a:solidFill>
                            <a:schemeClr val="tx1"/>
                          </a:solidFill>
                          <a:effectLst/>
                          <a:latin typeface="Calibri" panose="020F0502020204030204" pitchFamily="34" charset="0"/>
                        </a:rPr>
                        <a:t>2023 YTD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1800" b="0" i="0" u="none" strike="noStrike" dirty="0">
                          <a:solidFill>
                            <a:schemeClr val="tx1"/>
                          </a:solidFill>
                          <a:effectLst/>
                          <a:latin typeface="Calibri" panose="020F0502020204030204" pitchFamily="34" charset="0"/>
                        </a:rPr>
                        <a:t>2024 YTD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1800" b="0" i="0" u="none" strike="noStrike" dirty="0">
                          <a:solidFill>
                            <a:schemeClr val="tx1"/>
                          </a:solidFill>
                          <a:effectLst/>
                          <a:latin typeface="Calibri" panose="020F0502020204030204" pitchFamily="34" charset="0"/>
                        </a:rPr>
                        <a:t>% Change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330801791"/>
                  </a:ext>
                </a:extLst>
              </a:tr>
              <a:tr h="266700">
                <a:tc>
                  <a:txBody>
                    <a:bodyPr/>
                    <a:lstStyle/>
                    <a:p>
                      <a:pPr algn="l" fontAlgn="b"/>
                      <a:r>
                        <a:rPr lang="en-US" sz="1600" b="0" i="0" u="none" strike="noStrike">
                          <a:solidFill>
                            <a:schemeClr val="bg1"/>
                          </a:solidFill>
                          <a:effectLst/>
                          <a:latin typeface="Calibri" panose="020F0502020204030204" pitchFamily="34" charset="0"/>
                        </a:rPr>
                        <a:t>Number of Late Locates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chemeClr val="bg1"/>
                          </a:solidFill>
                          <a:effectLst/>
                          <a:latin typeface="Calibri" panose="020F0502020204030204" pitchFamily="34" charset="0"/>
                        </a:rPr>
                        <a:t>75,321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chemeClr val="bg1"/>
                          </a:solidFill>
                          <a:effectLst/>
                          <a:latin typeface="Calibri" panose="020F0502020204030204" pitchFamily="34" charset="0"/>
                        </a:rPr>
                        <a:t>25,656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chemeClr val="tx1"/>
                          </a:solidFill>
                          <a:effectLst/>
                          <a:latin typeface="Calibri" panose="020F0502020204030204" pitchFamily="34" charset="0"/>
                        </a:rPr>
                        <a:t>65.9%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1098436763"/>
                  </a:ext>
                </a:extLst>
              </a:tr>
              <a:tr h="266700">
                <a:tc>
                  <a:txBody>
                    <a:bodyPr/>
                    <a:lstStyle/>
                    <a:p>
                      <a:pPr algn="l" fontAlgn="b"/>
                      <a:r>
                        <a:rPr lang="en-US" sz="1600" b="0" i="0" u="none" strike="noStrike">
                          <a:solidFill>
                            <a:schemeClr val="bg1"/>
                          </a:solidFill>
                          <a:effectLst/>
                          <a:latin typeface="Calibri" panose="020F0502020204030204" pitchFamily="34" charset="0"/>
                        </a:rPr>
                        <a:t>% On-Time Locates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chemeClr val="bg1"/>
                          </a:solidFill>
                          <a:effectLst/>
                          <a:latin typeface="Calibri" panose="020F0502020204030204" pitchFamily="34" charset="0"/>
                        </a:rPr>
                        <a:t>70.60%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chemeClr val="bg1"/>
                          </a:solidFill>
                          <a:effectLst/>
                          <a:latin typeface="Calibri" panose="020F0502020204030204" pitchFamily="34" charset="0"/>
                        </a:rPr>
                        <a:t>89.20%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chemeClr val="tx1"/>
                          </a:solidFill>
                          <a:effectLst/>
                          <a:latin typeface="Calibri" panose="020F0502020204030204" pitchFamily="34" charset="0"/>
                        </a:rPr>
                        <a:t>26.3%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2979523143"/>
                  </a:ext>
                </a:extLst>
              </a:tr>
              <a:tr h="266700">
                <a:tc>
                  <a:txBody>
                    <a:bodyPr/>
                    <a:lstStyle/>
                    <a:p>
                      <a:pPr algn="l" fontAlgn="b"/>
                      <a:r>
                        <a:rPr lang="en-US" sz="1600" b="0" i="0" u="none" strike="noStrike">
                          <a:solidFill>
                            <a:schemeClr val="bg1"/>
                          </a:solidFill>
                          <a:effectLst/>
                          <a:latin typeface="Calibri" panose="020F0502020204030204" pitchFamily="34" charset="0"/>
                        </a:rPr>
                        <a:t>Number of No-Shows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chemeClr val="bg1"/>
                          </a:solidFill>
                          <a:effectLst/>
                          <a:latin typeface="Calibri" panose="020F0502020204030204" pitchFamily="34" charset="0"/>
                        </a:rPr>
                        <a:t>12,522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chemeClr val="bg1"/>
                          </a:solidFill>
                          <a:effectLst/>
                          <a:latin typeface="Calibri" panose="020F0502020204030204" pitchFamily="34" charset="0"/>
                        </a:rPr>
                        <a:t>3,102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chemeClr val="tx1"/>
                          </a:solidFill>
                          <a:effectLst/>
                          <a:latin typeface="Calibri" panose="020F0502020204030204" pitchFamily="34" charset="0"/>
                        </a:rPr>
                        <a:t>75.2%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588311943"/>
                  </a:ext>
                </a:extLst>
              </a:tr>
              <a:tr h="266700">
                <a:tc>
                  <a:txBody>
                    <a:bodyPr/>
                    <a:lstStyle/>
                    <a:p>
                      <a:pPr algn="l" fontAlgn="b"/>
                      <a:r>
                        <a:rPr lang="en-US" sz="1600" b="0" i="0" u="none" strike="noStrike">
                          <a:solidFill>
                            <a:schemeClr val="bg1"/>
                          </a:solidFill>
                          <a:effectLst/>
                          <a:latin typeface="Calibri" panose="020F0502020204030204" pitchFamily="34" charset="0"/>
                        </a:rPr>
                        <a:t>Number of No-Show Damages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chemeClr val="bg1"/>
                          </a:solidFill>
                          <a:effectLst/>
                          <a:latin typeface="Calibri" panose="020F0502020204030204" pitchFamily="34" charset="0"/>
                        </a:rPr>
                        <a:t>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chemeClr val="bg1"/>
                          </a:solidFill>
                          <a:effectLst/>
                          <a:latin typeface="Calibri" panose="020F0502020204030204" pitchFamily="34" charset="0"/>
                        </a:rPr>
                        <a:t>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chemeClr val="tx1"/>
                          </a:solidFill>
                          <a:effectLst/>
                          <a:latin typeface="Calibri" panose="020F0502020204030204" pitchFamily="34" charset="0"/>
                        </a:rPr>
                        <a:t>80.9%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2370976622"/>
                  </a:ext>
                </a:extLst>
              </a:tr>
              <a:tr h="266700">
                <a:tc>
                  <a:txBody>
                    <a:bodyPr/>
                    <a:lstStyle/>
                    <a:p>
                      <a:pPr algn="l" fontAlgn="b"/>
                      <a:r>
                        <a:rPr lang="en-US" sz="1600" b="0" i="0" u="none" strike="noStrike">
                          <a:solidFill>
                            <a:schemeClr val="bg1"/>
                          </a:solidFill>
                          <a:effectLst/>
                          <a:latin typeface="Calibri" panose="020F0502020204030204" pitchFamily="34" charset="0"/>
                        </a:rPr>
                        <a:t>Total Gas Damages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chemeClr val="bg1"/>
                          </a:solidFill>
                          <a:effectLst/>
                          <a:latin typeface="Calibri" panose="020F0502020204030204" pitchFamily="34" charset="0"/>
                        </a:rPr>
                        <a:t>828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chemeClr val="bg1"/>
                          </a:solidFill>
                          <a:effectLst/>
                          <a:latin typeface="Calibri" panose="020F0502020204030204" pitchFamily="34" charset="0"/>
                        </a:rPr>
                        <a:t>619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chemeClr val="tx1"/>
                          </a:solidFill>
                          <a:effectLst/>
                          <a:latin typeface="Calibri" panose="020F0502020204030204" pitchFamily="34" charset="0"/>
                        </a:rPr>
                        <a:t>25.2%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3173558804"/>
                  </a:ext>
                </a:extLst>
              </a:tr>
              <a:tr h="266700">
                <a:tc>
                  <a:txBody>
                    <a:bodyPr/>
                    <a:lstStyle/>
                    <a:p>
                      <a:pPr algn="l" fontAlgn="b"/>
                      <a:r>
                        <a:rPr lang="en-US" sz="1600" b="0" i="0" u="none" strike="noStrike">
                          <a:solidFill>
                            <a:schemeClr val="bg1"/>
                          </a:solidFill>
                          <a:effectLst/>
                          <a:latin typeface="Calibri" panose="020F0502020204030204" pitchFamily="34" charset="0"/>
                        </a:rPr>
                        <a:t>Third-Party Damages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chemeClr val="bg1"/>
                          </a:solidFill>
                          <a:effectLst/>
                          <a:latin typeface="Calibri" panose="020F0502020204030204" pitchFamily="34" charset="0"/>
                        </a:rPr>
                        <a:t>458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chemeClr val="bg1"/>
                          </a:solidFill>
                          <a:effectLst/>
                          <a:latin typeface="Calibri" panose="020F0502020204030204" pitchFamily="34" charset="0"/>
                        </a:rPr>
                        <a:t>408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chemeClr val="tx1"/>
                          </a:solidFill>
                          <a:effectLst/>
                          <a:latin typeface="Calibri" panose="020F0502020204030204" pitchFamily="34" charset="0"/>
                        </a:rPr>
                        <a:t>10.9%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3632254526"/>
                  </a:ext>
                </a:extLst>
              </a:tr>
            </a:tbl>
          </a:graphicData>
        </a:graphic>
      </p:graphicFrame>
      <p:pic>
        <p:nvPicPr>
          <p:cNvPr id="6" name="Picture 5">
            <a:extLst>
              <a:ext uri="{FF2B5EF4-FFF2-40B4-BE49-F238E27FC236}">
                <a16:creationId xmlns:a16="http://schemas.microsoft.com/office/drawing/2014/main" id="{E92066F7-55F1-7A53-DFD2-C39253CBC72D}"/>
              </a:ext>
            </a:extLst>
          </p:cNvPr>
          <p:cNvPicPr>
            <a:picLocks noChangeAspect="1"/>
          </p:cNvPicPr>
          <p:nvPr/>
        </p:nvPicPr>
        <p:blipFill>
          <a:blip r:embed="rId2"/>
          <a:stretch>
            <a:fillRect/>
          </a:stretch>
        </p:blipFill>
        <p:spPr>
          <a:xfrm>
            <a:off x="0" y="1424587"/>
            <a:ext cx="9144000" cy="4008826"/>
          </a:xfrm>
          <a:prstGeom prst="rect">
            <a:avLst/>
          </a:prstGeom>
        </p:spPr>
      </p:pic>
    </p:spTree>
    <p:extLst>
      <p:ext uri="{BB962C8B-B14F-4D97-AF65-F5344CB8AC3E}">
        <p14:creationId xmlns:p14="http://schemas.microsoft.com/office/powerpoint/2010/main" val="3817821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8D5FEA31-58E3-765B-833F-625596F20988}"/>
              </a:ext>
            </a:extLst>
          </p:cNvPr>
          <p:cNvGraphicFramePr>
            <a:graphicFrameLocks/>
          </p:cNvGraphicFramePr>
          <p:nvPr>
            <p:extLst>
              <p:ext uri="{D42A27DB-BD31-4B8C-83A1-F6EECF244321}">
                <p14:modId xmlns:p14="http://schemas.microsoft.com/office/powerpoint/2010/main" val="103884057"/>
              </p:ext>
            </p:extLst>
          </p:nvPr>
        </p:nvGraphicFramePr>
        <p:xfrm>
          <a:off x="762000" y="609600"/>
          <a:ext cx="7848600" cy="5257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968140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8CA12-F20A-DAFC-D52D-A48303C6FACA}"/>
              </a:ext>
            </a:extLst>
          </p:cNvPr>
          <p:cNvSpPr>
            <a:spLocks noGrp="1"/>
          </p:cNvSpPr>
          <p:nvPr>
            <p:ph type="title"/>
          </p:nvPr>
        </p:nvSpPr>
        <p:spPr>
          <a:xfrm>
            <a:off x="609600" y="365125"/>
            <a:ext cx="7905750" cy="5349875"/>
          </a:xfrm>
        </p:spPr>
        <p:txBody>
          <a:bodyPr/>
          <a:lstStyle/>
          <a:p>
            <a:br>
              <a:rPr lang="en-US" sz="3600" dirty="0">
                <a:solidFill>
                  <a:schemeClr val="bg1"/>
                </a:solidFill>
              </a:rPr>
            </a:br>
            <a:br>
              <a:rPr lang="en-US" sz="3600" dirty="0">
                <a:solidFill>
                  <a:schemeClr val="bg1"/>
                </a:solidFill>
              </a:rPr>
            </a:br>
            <a:r>
              <a:rPr lang="en-US" sz="2400" dirty="0">
                <a:solidFill>
                  <a:schemeClr val="bg1"/>
                </a:solidFill>
              </a:rPr>
              <a:t>UTPS inspection Process and Results</a:t>
            </a:r>
            <a:br>
              <a:rPr lang="en-US" sz="2400" dirty="0">
                <a:solidFill>
                  <a:schemeClr val="bg1"/>
                </a:solidFill>
              </a:rPr>
            </a:br>
            <a:br>
              <a:rPr lang="en-US" sz="2400" dirty="0">
                <a:solidFill>
                  <a:schemeClr val="bg1"/>
                </a:solidFill>
              </a:rPr>
            </a:br>
            <a:r>
              <a:rPr lang="en-US" sz="2400" dirty="0">
                <a:solidFill>
                  <a:schemeClr val="bg1"/>
                </a:solidFill>
              </a:rPr>
              <a:t>&amp;</a:t>
            </a:r>
            <a:br>
              <a:rPr lang="en-US" sz="2400" dirty="0">
                <a:solidFill>
                  <a:schemeClr val="bg1"/>
                </a:solidFill>
              </a:rPr>
            </a:br>
            <a:br>
              <a:rPr lang="en-US" sz="2400" dirty="0">
                <a:solidFill>
                  <a:schemeClr val="bg1"/>
                </a:solidFill>
              </a:rPr>
            </a:br>
            <a:r>
              <a:rPr lang="en-US" sz="2000" dirty="0">
                <a:solidFill>
                  <a:schemeClr val="bg1"/>
                </a:solidFill>
              </a:rPr>
              <a:t>Demonstration of</a:t>
            </a:r>
            <a:br>
              <a:rPr lang="en-US" sz="3600" dirty="0">
                <a:solidFill>
                  <a:schemeClr val="bg1"/>
                </a:solidFill>
              </a:rPr>
            </a:br>
            <a:r>
              <a:rPr lang="en-US" sz="2400" dirty="0">
                <a:solidFill>
                  <a:schemeClr val="bg1"/>
                </a:solidFill>
              </a:rPr>
              <a:t>PHMSA’s Inspector Assistant (IA) software</a:t>
            </a:r>
          </a:p>
        </p:txBody>
      </p:sp>
    </p:spTree>
    <p:extLst>
      <p:ext uri="{BB962C8B-B14F-4D97-AF65-F5344CB8AC3E}">
        <p14:creationId xmlns:p14="http://schemas.microsoft.com/office/powerpoint/2010/main" val="12172141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181ED-72F7-0460-91EC-3783DEEF8387}"/>
              </a:ext>
            </a:extLst>
          </p:cNvPr>
          <p:cNvSpPr>
            <a:spLocks noGrp="1"/>
          </p:cNvSpPr>
          <p:nvPr>
            <p:ph type="title"/>
          </p:nvPr>
        </p:nvSpPr>
        <p:spPr>
          <a:xfrm>
            <a:off x="327378" y="228600"/>
            <a:ext cx="8210550" cy="854075"/>
          </a:xfrm>
        </p:spPr>
        <p:txBody>
          <a:bodyPr/>
          <a:lstStyle/>
          <a:p>
            <a:r>
              <a:rPr lang="en-US" sz="3600" dirty="0">
                <a:solidFill>
                  <a:schemeClr val="bg1"/>
                </a:solidFill>
              </a:rPr>
              <a:t>Inspection Types</a:t>
            </a:r>
            <a:endParaRPr lang="en-US" sz="3600" dirty="0"/>
          </a:p>
        </p:txBody>
      </p:sp>
      <p:sp>
        <p:nvSpPr>
          <p:cNvPr id="3" name="Content Placeholder 2">
            <a:extLst>
              <a:ext uri="{FF2B5EF4-FFF2-40B4-BE49-F238E27FC236}">
                <a16:creationId xmlns:a16="http://schemas.microsoft.com/office/drawing/2014/main" id="{9697BD76-22F0-7082-47B8-6CE82E66A04D}"/>
              </a:ext>
            </a:extLst>
          </p:cNvPr>
          <p:cNvSpPr>
            <a:spLocks noGrp="1"/>
          </p:cNvSpPr>
          <p:nvPr>
            <p:ph idx="1"/>
          </p:nvPr>
        </p:nvSpPr>
        <p:spPr>
          <a:xfrm>
            <a:off x="533400" y="1219200"/>
            <a:ext cx="7981950" cy="5181600"/>
          </a:xfrm>
        </p:spPr>
        <p:txBody>
          <a:bodyPr/>
          <a:lstStyle/>
          <a:p>
            <a:r>
              <a:rPr lang="en-US" sz="2000" dirty="0">
                <a:solidFill>
                  <a:schemeClr val="bg1"/>
                </a:solidFill>
              </a:rPr>
              <a:t>The type of inspection is based on UTPS’ 3-5 Year Inspection Cycle:</a:t>
            </a:r>
          </a:p>
          <a:p>
            <a:endParaRPr lang="en-US" sz="2400" dirty="0">
              <a:solidFill>
                <a:schemeClr val="bg1"/>
              </a:solidFill>
            </a:endParaRPr>
          </a:p>
          <a:p>
            <a:pPr marL="1143000" marR="0" lvl="2" indent="-228600" algn="just">
              <a:spcBef>
                <a:spcPts val="0"/>
              </a:spcBef>
              <a:spcAft>
                <a:spcPts val="0"/>
              </a:spcAft>
              <a:buFont typeface="+mj-lt"/>
              <a:buAutoNum type="arabicPeriod"/>
              <a:tabLst>
                <a:tab pos="1371600" algn="l"/>
                <a:tab pos="5029200" algn="r"/>
              </a:tabLst>
            </a:pPr>
            <a:r>
              <a:rPr lang="en-US" sz="1800" dirty="0">
                <a:solidFill>
                  <a:schemeClr val="bg1"/>
                </a:solidFill>
                <a:effectLst/>
                <a:ea typeface="Times New Roman" panose="02020603050405020304" pitchFamily="18" charset="0"/>
                <a:cs typeface="Times New Roman" panose="02020603050405020304" pitchFamily="18" charset="0"/>
              </a:rPr>
              <a:t>	Standard inspections 		</a:t>
            </a:r>
            <a:r>
              <a:rPr lang="en-US" sz="1800" dirty="0">
                <a:solidFill>
                  <a:schemeClr val="bg1"/>
                </a:solidFill>
                <a:ea typeface="Times New Roman" panose="02020603050405020304" pitchFamily="18" charset="0"/>
                <a:cs typeface="Times New Roman" panose="02020603050405020304" pitchFamily="18" charset="0"/>
              </a:rPr>
              <a:t>every </a:t>
            </a:r>
            <a:r>
              <a:rPr lang="en-US" sz="1800" dirty="0">
                <a:solidFill>
                  <a:schemeClr val="bg1"/>
                </a:solidFill>
                <a:effectLst/>
                <a:ea typeface="Times New Roman" panose="02020603050405020304" pitchFamily="18" charset="0"/>
                <a:cs typeface="Times New Roman" panose="02020603050405020304" pitchFamily="18" charset="0"/>
              </a:rPr>
              <a:t>year</a:t>
            </a:r>
          </a:p>
          <a:p>
            <a:pPr marL="1143000" marR="0" lvl="2" indent="-228600" algn="just">
              <a:spcBef>
                <a:spcPts val="0"/>
              </a:spcBef>
              <a:spcAft>
                <a:spcPts val="0"/>
              </a:spcAft>
              <a:buFont typeface="+mj-lt"/>
              <a:buAutoNum type="arabicPeriod"/>
              <a:tabLst>
                <a:tab pos="1371600" algn="l"/>
                <a:tab pos="5029200" algn="r"/>
              </a:tabLst>
            </a:pPr>
            <a:r>
              <a:rPr lang="en-US" sz="1800" dirty="0">
                <a:solidFill>
                  <a:schemeClr val="bg1"/>
                </a:solidFill>
                <a:effectLst/>
                <a:ea typeface="Times New Roman" panose="02020603050405020304" pitchFamily="18" charset="0"/>
                <a:cs typeface="Times New Roman" panose="02020603050405020304" pitchFamily="18" charset="0"/>
              </a:rPr>
              <a:t>	Operation and Maintenance Plan		3 years</a:t>
            </a:r>
          </a:p>
          <a:p>
            <a:pPr marL="1143000" marR="0" lvl="2" indent="-228600" algn="just">
              <a:spcBef>
                <a:spcPts val="0"/>
              </a:spcBef>
              <a:spcAft>
                <a:spcPts val="0"/>
              </a:spcAft>
              <a:buFont typeface="+mj-lt"/>
              <a:buAutoNum type="arabicPeriod"/>
              <a:tabLst>
                <a:tab pos="1371600" algn="l"/>
                <a:tab pos="5029200" algn="r"/>
              </a:tabLst>
            </a:pPr>
            <a:r>
              <a:rPr lang="en-US" sz="1800" dirty="0">
                <a:solidFill>
                  <a:schemeClr val="bg1"/>
                </a:solidFill>
                <a:effectLst/>
                <a:ea typeface="Times New Roman" panose="02020603050405020304" pitchFamily="18" charset="0"/>
                <a:cs typeface="Times New Roman" panose="02020603050405020304" pitchFamily="18" charset="0"/>
              </a:rPr>
              <a:t>	Emergency Plan		3 years</a:t>
            </a:r>
          </a:p>
          <a:p>
            <a:pPr marL="1143000" marR="0" lvl="2" indent="-228600" algn="just">
              <a:spcBef>
                <a:spcPts val="0"/>
              </a:spcBef>
              <a:spcAft>
                <a:spcPts val="0"/>
              </a:spcAft>
              <a:buFont typeface="+mj-lt"/>
              <a:buAutoNum type="arabicPeriod"/>
              <a:tabLst>
                <a:tab pos="1371600" algn="l"/>
                <a:tab pos="5029200" algn="r"/>
              </a:tabLst>
            </a:pPr>
            <a:r>
              <a:rPr lang="en-US" sz="1800" dirty="0">
                <a:solidFill>
                  <a:schemeClr val="bg1"/>
                </a:solidFill>
                <a:effectLst/>
                <a:ea typeface="Times New Roman" panose="02020603050405020304" pitchFamily="18" charset="0"/>
                <a:cs typeface="Times New Roman" panose="02020603050405020304" pitchFamily="18" charset="0"/>
              </a:rPr>
              <a:t>	LNG 		3 years</a:t>
            </a:r>
          </a:p>
          <a:p>
            <a:pPr marL="1143000" marR="0" lvl="2" indent="-228600" algn="just">
              <a:spcBef>
                <a:spcPts val="0"/>
              </a:spcBef>
              <a:spcAft>
                <a:spcPts val="0"/>
              </a:spcAft>
              <a:buFont typeface="+mj-lt"/>
              <a:buAutoNum type="arabicPeriod"/>
              <a:tabLst>
                <a:tab pos="1371600" algn="l"/>
                <a:tab pos="5029200" algn="r"/>
              </a:tabLst>
            </a:pPr>
            <a:r>
              <a:rPr lang="en-US" sz="1800" dirty="0">
                <a:solidFill>
                  <a:schemeClr val="bg1"/>
                </a:solidFill>
                <a:effectLst/>
                <a:ea typeface="Times New Roman" panose="02020603050405020304" pitchFamily="18" charset="0"/>
                <a:cs typeface="Times New Roman" panose="02020603050405020304" pitchFamily="18" charset="0"/>
              </a:rPr>
              <a:t>	Anti-Drug and Alcohol Plan		5 years</a:t>
            </a:r>
          </a:p>
          <a:p>
            <a:pPr marL="1143000" marR="0" lvl="2" indent="-228600" algn="just">
              <a:spcBef>
                <a:spcPts val="0"/>
              </a:spcBef>
              <a:spcAft>
                <a:spcPts val="0"/>
              </a:spcAft>
              <a:buFont typeface="+mj-lt"/>
              <a:buAutoNum type="arabicPeriod"/>
              <a:tabLst>
                <a:tab pos="1371600" algn="l"/>
                <a:tab pos="5029200" algn="r"/>
              </a:tabLst>
            </a:pPr>
            <a:r>
              <a:rPr lang="en-US" sz="1800" dirty="0">
                <a:solidFill>
                  <a:schemeClr val="bg1"/>
                </a:solidFill>
                <a:effectLst/>
                <a:ea typeface="Times New Roman" panose="02020603050405020304" pitchFamily="18" charset="0"/>
                <a:cs typeface="Times New Roman" panose="02020603050405020304" pitchFamily="18" charset="0"/>
              </a:rPr>
              <a:t>	Public Awareness Plan		5 years</a:t>
            </a:r>
          </a:p>
          <a:p>
            <a:pPr marL="1143000" marR="0" lvl="2" indent="-228600" algn="just">
              <a:spcBef>
                <a:spcPts val="0"/>
              </a:spcBef>
              <a:spcAft>
                <a:spcPts val="0"/>
              </a:spcAft>
              <a:buFont typeface="+mj-lt"/>
              <a:buAutoNum type="arabicPeriod"/>
              <a:tabLst>
                <a:tab pos="1371600" algn="l"/>
                <a:tab pos="5029200" algn="r"/>
              </a:tabLst>
            </a:pPr>
            <a:r>
              <a:rPr lang="en-US" sz="1800" dirty="0">
                <a:solidFill>
                  <a:schemeClr val="bg1"/>
                </a:solidFill>
                <a:effectLst/>
                <a:ea typeface="Times New Roman" panose="02020603050405020304" pitchFamily="18" charset="0"/>
                <a:cs typeface="Times New Roman" panose="02020603050405020304" pitchFamily="18" charset="0"/>
              </a:rPr>
              <a:t>	Operator Qualification Plan		5 years</a:t>
            </a:r>
          </a:p>
          <a:p>
            <a:pPr marL="1143000" marR="0" lvl="2" indent="-228600" algn="just">
              <a:spcBef>
                <a:spcPts val="0"/>
              </a:spcBef>
              <a:spcAft>
                <a:spcPts val="0"/>
              </a:spcAft>
              <a:buFont typeface="+mj-lt"/>
              <a:buAutoNum type="arabicPeriod"/>
              <a:tabLst>
                <a:tab pos="1371600" algn="l"/>
                <a:tab pos="5029200" algn="r"/>
              </a:tabLst>
            </a:pPr>
            <a:r>
              <a:rPr lang="en-US" sz="1800" dirty="0">
                <a:solidFill>
                  <a:schemeClr val="bg1"/>
                </a:solidFill>
                <a:effectLst/>
                <a:ea typeface="Times New Roman" panose="02020603050405020304" pitchFamily="18" charset="0"/>
                <a:cs typeface="Times New Roman" panose="02020603050405020304" pitchFamily="18" charset="0"/>
              </a:rPr>
              <a:t>	Integrity Management </a:t>
            </a:r>
          </a:p>
          <a:p>
            <a:pPr marL="914400" marR="0" lvl="2" indent="0" algn="just">
              <a:spcBef>
                <a:spcPts val="0"/>
              </a:spcBef>
              <a:spcAft>
                <a:spcPts val="0"/>
              </a:spcAft>
              <a:buNone/>
              <a:tabLst>
                <a:tab pos="1371600" algn="l"/>
                <a:tab pos="5029200" algn="r"/>
              </a:tabLst>
            </a:pPr>
            <a:r>
              <a:rPr lang="en-US" sz="1800" dirty="0">
                <a:solidFill>
                  <a:schemeClr val="bg1"/>
                </a:solidFill>
                <a:ea typeface="Times New Roman" panose="02020603050405020304" pitchFamily="18" charset="0"/>
                <a:cs typeface="Times New Roman" panose="02020603050405020304" pitchFamily="18" charset="0"/>
              </a:rPr>
              <a:t>	</a:t>
            </a:r>
            <a:r>
              <a:rPr lang="en-US" sz="1800" dirty="0">
                <a:solidFill>
                  <a:schemeClr val="bg1"/>
                </a:solidFill>
                <a:effectLst/>
                <a:ea typeface="Times New Roman" panose="02020603050405020304" pitchFamily="18" charset="0"/>
                <a:cs typeface="Times New Roman" panose="02020603050405020304" pitchFamily="18" charset="0"/>
              </a:rPr>
              <a:t>Programs &amp; Methane Emissions		5 years</a:t>
            </a:r>
          </a:p>
          <a:p>
            <a:pPr marL="914400" marR="0" lvl="2" indent="-111125" algn="just">
              <a:spcBef>
                <a:spcPts val="0"/>
              </a:spcBef>
              <a:spcAft>
                <a:spcPts val="0"/>
              </a:spcAft>
              <a:buNone/>
              <a:tabLst>
                <a:tab pos="1371600" algn="l"/>
                <a:tab pos="5029200" algn="r"/>
              </a:tabLst>
            </a:pPr>
            <a:r>
              <a:rPr lang="en-US" sz="1800" dirty="0">
                <a:solidFill>
                  <a:schemeClr val="bg1"/>
                </a:solidFill>
                <a:ea typeface="Times New Roman" panose="02020603050405020304" pitchFamily="18" charset="0"/>
                <a:cs typeface="Times New Roman" panose="02020603050405020304" pitchFamily="18" charset="0"/>
              </a:rPr>
              <a:t> 9</a:t>
            </a:r>
            <a:r>
              <a:rPr lang="en-US" sz="1800" dirty="0">
                <a:solidFill>
                  <a:schemeClr val="bg1"/>
                </a:solidFill>
                <a:effectLst/>
                <a:ea typeface="Times New Roman" panose="02020603050405020304" pitchFamily="18" charset="0"/>
                <a:cs typeface="Times New Roman" panose="02020603050405020304" pitchFamily="18" charset="0"/>
              </a:rPr>
              <a:t>.	Control Room Management Plan		5 years</a:t>
            </a:r>
          </a:p>
          <a:p>
            <a:pPr marL="914400" marR="0" lvl="2" indent="-111125" algn="just">
              <a:spcBef>
                <a:spcPts val="0"/>
              </a:spcBef>
              <a:spcAft>
                <a:spcPts val="0"/>
              </a:spcAft>
              <a:buNone/>
              <a:tabLst>
                <a:tab pos="1371600" algn="l"/>
                <a:tab pos="5029200" algn="r"/>
              </a:tabLst>
            </a:pPr>
            <a:r>
              <a:rPr lang="en-US" sz="1800" dirty="0">
                <a:solidFill>
                  <a:schemeClr val="bg1"/>
                </a:solidFill>
                <a:effectLst/>
                <a:ea typeface="Times New Roman" panose="02020603050405020304" pitchFamily="18" charset="0"/>
                <a:cs typeface="Times New Roman" panose="02020603050405020304" pitchFamily="18" charset="0"/>
              </a:rPr>
              <a:t>10.	Master Meter		5 years</a:t>
            </a:r>
          </a:p>
          <a:p>
            <a:endParaRPr lang="en-US" sz="2400" dirty="0">
              <a:solidFill>
                <a:schemeClr val="bg1"/>
              </a:solidFill>
            </a:endParaRPr>
          </a:p>
          <a:p>
            <a:endParaRPr lang="en-US" dirty="0"/>
          </a:p>
        </p:txBody>
      </p:sp>
    </p:spTree>
    <p:extLst>
      <p:ext uri="{BB962C8B-B14F-4D97-AF65-F5344CB8AC3E}">
        <p14:creationId xmlns:p14="http://schemas.microsoft.com/office/powerpoint/2010/main" val="3125754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5256"/>
            <a:ext cx="8127435" cy="533400"/>
          </a:xfrm>
        </p:spPr>
        <p:txBody>
          <a:bodyPr/>
          <a:lstStyle/>
          <a:p>
            <a:r>
              <a:rPr lang="en-US" sz="3200" b="1" dirty="0">
                <a:solidFill>
                  <a:schemeClr val="accent3"/>
                </a:solidFill>
              </a:rPr>
              <a:t>Utah Pipeline Safety</a:t>
            </a:r>
            <a:endParaRPr lang="en-US" sz="2000" dirty="0"/>
          </a:p>
        </p:txBody>
      </p:sp>
      <p:sp>
        <p:nvSpPr>
          <p:cNvPr id="5" name="Text Placeholder 4"/>
          <p:cNvSpPr>
            <a:spLocks noGrp="1"/>
          </p:cNvSpPr>
          <p:nvPr>
            <p:ph type="body" sz="quarter" idx="3"/>
          </p:nvPr>
        </p:nvSpPr>
        <p:spPr>
          <a:xfrm>
            <a:off x="634717" y="685800"/>
            <a:ext cx="7924800" cy="5791199"/>
          </a:xfrm>
        </p:spPr>
        <p:txBody>
          <a:bodyPr/>
          <a:lstStyle/>
          <a:p>
            <a:r>
              <a:rPr lang="en-US" sz="1400" u="sng" dirty="0">
                <a:solidFill>
                  <a:schemeClr val="bg1"/>
                </a:solidFill>
              </a:rPr>
              <a:t>Mission</a:t>
            </a:r>
          </a:p>
          <a:p>
            <a:r>
              <a:rPr lang="en-US" sz="1200" dirty="0">
                <a:solidFill>
                  <a:schemeClr val="bg1"/>
                </a:solidFill>
              </a:rPr>
              <a:t> </a:t>
            </a:r>
          </a:p>
          <a:p>
            <a:r>
              <a:rPr lang="en-US" sz="1200" dirty="0">
                <a:solidFill>
                  <a:schemeClr val="bg1"/>
                </a:solidFill>
              </a:rPr>
              <a:t>The mission of the Utah Pipeline Safety (UTPS) is to ensure the safe construction, operation, and maintenance of intrastate natural gas pipelines in the state of Utah.  This is accomplished through education, inspection, enforcement, and investigation of incidents/ accidents.  Our ultimate responsibility is protecting the public and the environment from the potential dangers of natural gas in transportation.</a:t>
            </a:r>
          </a:p>
          <a:p>
            <a:r>
              <a:rPr lang="en-US" sz="1200" dirty="0">
                <a:solidFill>
                  <a:schemeClr val="bg1"/>
                </a:solidFill>
              </a:rPr>
              <a:t> </a:t>
            </a:r>
          </a:p>
          <a:p>
            <a:pPr eaLnBrk="0"/>
            <a:r>
              <a:rPr lang="en-US" sz="1400" u="sng" dirty="0">
                <a:solidFill>
                  <a:schemeClr val="bg1"/>
                </a:solidFill>
              </a:rPr>
              <a:t>Vision</a:t>
            </a:r>
          </a:p>
          <a:p>
            <a:pPr eaLnBrk="0"/>
            <a:r>
              <a:rPr lang="en-US" sz="1200" dirty="0">
                <a:solidFill>
                  <a:schemeClr val="bg1"/>
                </a:solidFill>
              </a:rPr>
              <a:t> </a:t>
            </a:r>
          </a:p>
          <a:p>
            <a:pPr eaLnBrk="0"/>
            <a:r>
              <a:rPr lang="en-US" sz="1200" dirty="0">
                <a:solidFill>
                  <a:schemeClr val="bg1"/>
                </a:solidFill>
              </a:rPr>
              <a:t>Utah aligns with the national vision of "Zero Incidents," often echoed by its federal partner, the Pipeline and Hazardous Materials Safety Administration (PHMSA), which seeks to protect people and the environment by advancing the safe transportation of natural gas.</a:t>
            </a:r>
          </a:p>
          <a:p>
            <a:pPr eaLnBrk="0"/>
            <a:r>
              <a:rPr lang="en-US" sz="1200" dirty="0">
                <a:solidFill>
                  <a:schemeClr val="bg1"/>
                </a:solidFill>
              </a:rPr>
              <a:t> </a:t>
            </a:r>
          </a:p>
          <a:p>
            <a:pPr eaLnBrk="0"/>
            <a:r>
              <a:rPr lang="en-US" sz="1400" u="sng" dirty="0">
                <a:solidFill>
                  <a:schemeClr val="bg1"/>
                </a:solidFill>
              </a:rPr>
              <a:t>Goals</a:t>
            </a:r>
          </a:p>
          <a:p>
            <a:pPr eaLnBrk="0"/>
            <a:r>
              <a:rPr lang="en-US" sz="1200" dirty="0">
                <a:solidFill>
                  <a:schemeClr val="bg1"/>
                </a:solidFill>
              </a:rPr>
              <a:t> </a:t>
            </a:r>
          </a:p>
          <a:p>
            <a:pPr eaLnBrk="0"/>
            <a:r>
              <a:rPr lang="en-US" sz="1200" dirty="0">
                <a:solidFill>
                  <a:schemeClr val="bg1"/>
                </a:solidFill>
              </a:rPr>
              <a:t>The state’s specific safety goals focus on accountability and risk reduction: </a:t>
            </a:r>
          </a:p>
          <a:p>
            <a:pPr eaLnBrk="0"/>
            <a:r>
              <a:rPr lang="en-US" sz="1200" dirty="0">
                <a:solidFill>
                  <a:schemeClr val="bg1"/>
                </a:solidFill>
              </a:rPr>
              <a:t> </a:t>
            </a:r>
          </a:p>
          <a:p>
            <a:pPr eaLnBrk="0"/>
            <a:r>
              <a:rPr lang="en-US" sz="1200" u="sng" dirty="0">
                <a:solidFill>
                  <a:schemeClr val="bg1"/>
                </a:solidFill>
              </a:rPr>
              <a:t>Establish Standards:</a:t>
            </a:r>
            <a:r>
              <a:rPr lang="en-US" sz="1200" dirty="0">
                <a:solidFill>
                  <a:schemeClr val="bg1"/>
                </a:solidFill>
              </a:rPr>
              <a:t> Set and enforce minimum safety standards for operators.</a:t>
            </a:r>
          </a:p>
          <a:p>
            <a:pPr eaLnBrk="0"/>
            <a:r>
              <a:rPr lang="en-US" sz="1200" dirty="0">
                <a:solidFill>
                  <a:schemeClr val="bg1"/>
                </a:solidFill>
              </a:rPr>
              <a:t> </a:t>
            </a:r>
          </a:p>
          <a:p>
            <a:pPr eaLnBrk="0"/>
            <a:r>
              <a:rPr lang="en-US" sz="1200" u="sng" dirty="0">
                <a:solidFill>
                  <a:schemeClr val="bg1"/>
                </a:solidFill>
              </a:rPr>
              <a:t>Risk Management:</a:t>
            </a:r>
            <a:r>
              <a:rPr lang="en-US" sz="1200" dirty="0">
                <a:solidFill>
                  <a:schemeClr val="bg1"/>
                </a:solidFill>
              </a:rPr>
              <a:t> Ensure operators identify, manage, and mitigate risks associated with their infrastructure.</a:t>
            </a:r>
          </a:p>
          <a:p>
            <a:pPr eaLnBrk="0"/>
            <a:r>
              <a:rPr lang="en-US" sz="1200" dirty="0">
                <a:solidFill>
                  <a:schemeClr val="bg1"/>
                </a:solidFill>
              </a:rPr>
              <a:t> </a:t>
            </a:r>
          </a:p>
          <a:p>
            <a:pPr eaLnBrk="0"/>
            <a:r>
              <a:rPr lang="en-US" sz="1200" u="sng" dirty="0">
                <a:solidFill>
                  <a:schemeClr val="bg1"/>
                </a:solidFill>
              </a:rPr>
              <a:t>Public Awareness:</a:t>
            </a:r>
            <a:r>
              <a:rPr lang="en-US" sz="1200" dirty="0">
                <a:solidFill>
                  <a:schemeClr val="bg1"/>
                </a:solidFill>
              </a:rPr>
              <a:t> Partner with organizations like Blue Stakes of Utah to educate excavators and the public on "Call Before You Dig" laws to prevent third-party damage.</a:t>
            </a:r>
          </a:p>
          <a:p>
            <a:pPr eaLnBrk="0"/>
            <a:r>
              <a:rPr lang="en-US" sz="1200" dirty="0">
                <a:solidFill>
                  <a:schemeClr val="bg1"/>
                </a:solidFill>
              </a:rPr>
              <a:t> </a:t>
            </a:r>
          </a:p>
          <a:p>
            <a:r>
              <a:rPr lang="en-US" sz="1200" u="sng" dirty="0">
                <a:solidFill>
                  <a:schemeClr val="bg1"/>
                </a:solidFill>
              </a:rPr>
              <a:t>Continuous Improvement:</a:t>
            </a:r>
            <a:r>
              <a:rPr lang="en-US" sz="1200" dirty="0">
                <a:solidFill>
                  <a:schemeClr val="bg1"/>
                </a:solidFill>
              </a:rPr>
              <a:t> Encourage operators to build a strong safety culture that goes beyond minimum regulatory compliance.</a:t>
            </a:r>
            <a:endParaRPr lang="en-US" sz="1200" i="1" dirty="0">
              <a:solidFill>
                <a:schemeClr val="bg1"/>
              </a:solidFill>
            </a:endParaRPr>
          </a:p>
        </p:txBody>
      </p:sp>
    </p:spTree>
    <p:extLst>
      <p:ext uri="{BB962C8B-B14F-4D97-AF65-F5344CB8AC3E}">
        <p14:creationId xmlns:p14="http://schemas.microsoft.com/office/powerpoint/2010/main" val="20182781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31A0D-91AD-2D48-A55E-2445F2950BE7}"/>
              </a:ext>
            </a:extLst>
          </p:cNvPr>
          <p:cNvSpPr>
            <a:spLocks noGrp="1"/>
          </p:cNvSpPr>
          <p:nvPr>
            <p:ph type="title"/>
          </p:nvPr>
        </p:nvSpPr>
        <p:spPr>
          <a:xfrm>
            <a:off x="457200" y="762000"/>
            <a:ext cx="7886700" cy="1325563"/>
          </a:xfrm>
        </p:spPr>
        <p:txBody>
          <a:bodyPr/>
          <a:lstStyle/>
          <a:p>
            <a:r>
              <a:rPr lang="en-US" sz="3200" dirty="0">
                <a:solidFill>
                  <a:schemeClr val="bg1"/>
                </a:solidFill>
              </a:rPr>
              <a:t>Review of Records and Procedures</a:t>
            </a:r>
          </a:p>
        </p:txBody>
      </p:sp>
      <p:sp>
        <p:nvSpPr>
          <p:cNvPr id="3" name="Content Placeholder 2">
            <a:extLst>
              <a:ext uri="{FF2B5EF4-FFF2-40B4-BE49-F238E27FC236}">
                <a16:creationId xmlns:a16="http://schemas.microsoft.com/office/drawing/2014/main" id="{038C328F-A54C-F620-0C1E-83B3AF8AAD76}"/>
              </a:ext>
            </a:extLst>
          </p:cNvPr>
          <p:cNvSpPr>
            <a:spLocks noGrp="1"/>
          </p:cNvSpPr>
          <p:nvPr>
            <p:ph idx="1"/>
          </p:nvPr>
        </p:nvSpPr>
        <p:spPr>
          <a:xfrm>
            <a:off x="776568" y="1905000"/>
            <a:ext cx="7886700" cy="4351338"/>
          </a:xfrm>
        </p:spPr>
        <p:txBody>
          <a:bodyPr/>
          <a:lstStyle/>
          <a:p>
            <a:pPr>
              <a:buFont typeface="Arial" panose="020B0604020202020204" pitchFamily="34" charset="0"/>
              <a:buChar char="•"/>
            </a:pPr>
            <a:r>
              <a:rPr lang="en-US" sz="1800" dirty="0">
                <a:solidFill>
                  <a:schemeClr val="bg1"/>
                </a:solidFill>
                <a:effectLst/>
                <a:ea typeface="Nirmala UI" panose="020B0502040204020203" pitchFamily="34" charset="0"/>
                <a:cs typeface="Nirmala UI" panose="020B0502040204020203" pitchFamily="34" charset="0"/>
              </a:rPr>
              <a:t>Inspection of </a:t>
            </a:r>
            <a:r>
              <a:rPr lang="en-US" sz="1800" dirty="0">
                <a:solidFill>
                  <a:schemeClr val="bg1"/>
                </a:solidFill>
                <a:ea typeface="Nirmala UI" panose="020B0502040204020203" pitchFamily="34" charset="0"/>
                <a:cs typeface="Nirmala UI" panose="020B0502040204020203" pitchFamily="34" charset="0"/>
              </a:rPr>
              <a:t>Operational Plans and </a:t>
            </a:r>
            <a:r>
              <a:rPr lang="en-US" sz="1800" dirty="0">
                <a:solidFill>
                  <a:schemeClr val="bg1"/>
                </a:solidFill>
                <a:effectLst/>
                <a:ea typeface="Nirmala UI" panose="020B0502040204020203" pitchFamily="34" charset="0"/>
                <a:cs typeface="Nirmala UI" panose="020B0502040204020203" pitchFamily="34" charset="0"/>
              </a:rPr>
              <a:t>records include all aspects of the operation and maintenance of pipeline</a:t>
            </a:r>
            <a:r>
              <a:rPr lang="en-US" sz="1800" dirty="0">
                <a:solidFill>
                  <a:schemeClr val="bg1"/>
                </a:solidFill>
                <a:ea typeface="Nirmala UI" panose="020B0502040204020203" pitchFamily="34" charset="0"/>
                <a:cs typeface="Nirmala UI" panose="020B0502040204020203" pitchFamily="34" charset="0"/>
              </a:rPr>
              <a:t>s and components</a:t>
            </a:r>
            <a:endParaRPr lang="en-US" sz="1800" dirty="0">
              <a:solidFill>
                <a:schemeClr val="bg1"/>
              </a:solidFill>
              <a:effectLst/>
              <a:ea typeface="Nirmala UI" panose="020B0502040204020203" pitchFamily="34" charset="0"/>
              <a:cs typeface="Nirmala UI" panose="020B0502040204020203" pitchFamily="34" charset="0"/>
            </a:endParaRPr>
          </a:p>
          <a:p>
            <a:pPr>
              <a:buFont typeface="Arial" panose="020B0604020202020204" pitchFamily="34" charset="0"/>
              <a:buChar char="•"/>
            </a:pPr>
            <a:endParaRPr lang="en-US" sz="1800" dirty="0">
              <a:solidFill>
                <a:schemeClr val="bg1"/>
              </a:solidFill>
              <a:effectLst/>
              <a:ea typeface="Nirmala UI" panose="020B0502040204020203" pitchFamily="34" charset="0"/>
              <a:cs typeface="Nirmala UI" panose="020B0502040204020203" pitchFamily="34" charset="0"/>
            </a:endParaRPr>
          </a:p>
          <a:p>
            <a:pPr>
              <a:buFont typeface="Arial" panose="020B0604020202020204" pitchFamily="34" charset="0"/>
              <a:buChar char="•"/>
            </a:pPr>
            <a:r>
              <a:rPr lang="en-US" sz="1800" dirty="0">
                <a:solidFill>
                  <a:schemeClr val="bg1"/>
                </a:solidFill>
                <a:ea typeface="Nirmala UI" panose="020B0502040204020203" pitchFamily="34" charset="0"/>
                <a:cs typeface="Nirmala UI" panose="020B0502040204020203" pitchFamily="34" charset="0"/>
              </a:rPr>
              <a:t>At a minimum must include but are not limited to; leak surveys, patrolling, corrosion control, odorization, valves, MAOP, regulator stations, relief devices, vaults, TIMP, DIMP,  ILI, SRCs, OQ, PAPE</a:t>
            </a:r>
            <a:r>
              <a:rPr lang="en-US" sz="1800" dirty="0">
                <a:solidFill>
                  <a:schemeClr val="bg1"/>
                </a:solidFill>
                <a:effectLst/>
                <a:ea typeface="Nirmala UI" panose="020B0502040204020203" pitchFamily="34" charset="0"/>
                <a:cs typeface="Nirmala UI" panose="020B0502040204020203" pitchFamily="34" charset="0"/>
              </a:rPr>
              <a:t>, </a:t>
            </a:r>
            <a:r>
              <a:rPr lang="en-US" sz="1800" dirty="0">
                <a:solidFill>
                  <a:schemeClr val="bg1"/>
                </a:solidFill>
                <a:ea typeface="Nirmala UI" panose="020B0502040204020203" pitchFamily="34" charset="0"/>
                <a:cs typeface="Nirmala UI" panose="020B0502040204020203" pitchFamily="34" charset="0"/>
              </a:rPr>
              <a:t> construction, incidents, odor complaints and farm taps, if applicable.</a:t>
            </a:r>
          </a:p>
          <a:p>
            <a:pPr>
              <a:buFont typeface="Arial" panose="020B0604020202020204" pitchFamily="34" charset="0"/>
              <a:buChar char="•"/>
            </a:pPr>
            <a:endParaRPr lang="en-US" sz="1800" dirty="0">
              <a:solidFill>
                <a:schemeClr val="bg1"/>
              </a:solidFill>
              <a:ea typeface="Nirmala UI" panose="020B0502040204020203" pitchFamily="34" charset="0"/>
              <a:cs typeface="Nirmala UI" panose="020B0502040204020203" pitchFamily="34" charset="0"/>
            </a:endParaRPr>
          </a:p>
          <a:p>
            <a:pPr>
              <a:buFont typeface="Arial" panose="020B0604020202020204" pitchFamily="34" charset="0"/>
              <a:buChar char="•"/>
            </a:pPr>
            <a:r>
              <a:rPr lang="en-US" sz="1800" dirty="0">
                <a:solidFill>
                  <a:schemeClr val="bg1"/>
                </a:solidFill>
                <a:ea typeface="Nirmala UI" panose="020B0502040204020203" pitchFamily="34" charset="0"/>
                <a:cs typeface="Nirmala UI" panose="020B0502040204020203" pitchFamily="34" charset="0"/>
              </a:rPr>
              <a:t>Inspections are conducted using the PHMSA IA software program.</a:t>
            </a:r>
            <a:endParaRPr lang="en-US" sz="2000" dirty="0">
              <a:solidFill>
                <a:schemeClr val="bg1"/>
              </a:solidFill>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2870080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C85CA-2CE3-F21F-F956-D1448A49F5FD}"/>
              </a:ext>
            </a:extLst>
          </p:cNvPr>
          <p:cNvSpPr>
            <a:spLocks noGrp="1"/>
          </p:cNvSpPr>
          <p:nvPr>
            <p:ph type="title"/>
          </p:nvPr>
        </p:nvSpPr>
        <p:spPr>
          <a:xfrm>
            <a:off x="695325" y="685800"/>
            <a:ext cx="7753350" cy="1006475"/>
          </a:xfrm>
        </p:spPr>
        <p:txBody>
          <a:bodyPr/>
          <a:lstStyle/>
          <a:p>
            <a:r>
              <a:rPr lang="en-US" sz="3200" dirty="0">
                <a:solidFill>
                  <a:schemeClr val="bg1"/>
                </a:solidFill>
              </a:rPr>
              <a:t>Field inspections</a:t>
            </a:r>
          </a:p>
        </p:txBody>
      </p:sp>
      <p:sp>
        <p:nvSpPr>
          <p:cNvPr id="3" name="Content Placeholder 2">
            <a:extLst>
              <a:ext uri="{FF2B5EF4-FFF2-40B4-BE49-F238E27FC236}">
                <a16:creationId xmlns:a16="http://schemas.microsoft.com/office/drawing/2014/main" id="{64A6F73D-E48F-ABBA-4AB0-97EE2690B4F7}"/>
              </a:ext>
            </a:extLst>
          </p:cNvPr>
          <p:cNvSpPr>
            <a:spLocks noGrp="1"/>
          </p:cNvSpPr>
          <p:nvPr>
            <p:ph idx="1"/>
          </p:nvPr>
        </p:nvSpPr>
        <p:spPr>
          <a:xfrm>
            <a:off x="762000" y="1905000"/>
            <a:ext cx="7886700" cy="4351338"/>
          </a:xfrm>
        </p:spPr>
        <p:txBody>
          <a:bodyPr/>
          <a:lstStyle/>
          <a:p>
            <a:pPr marL="457200" marR="0" algn="just">
              <a:spcBef>
                <a:spcPts val="0"/>
              </a:spcBef>
              <a:spcAft>
                <a:spcPts val="0"/>
              </a:spcAft>
              <a:tabLst>
                <a:tab pos="-457200" algn="l"/>
              </a:tabLst>
            </a:pPr>
            <a:r>
              <a:rPr lang="en-US" sz="1800" dirty="0">
                <a:solidFill>
                  <a:schemeClr val="bg1"/>
                </a:solidFill>
                <a:effectLst/>
                <a:ea typeface="Times New Roman" panose="02020603050405020304" pitchFamily="18" charset="0"/>
                <a:cs typeface="Times New Roman" panose="02020603050405020304" pitchFamily="18" charset="0"/>
              </a:rPr>
              <a:t>The Field inspection includes an on-site inspection of the operator's facilities to confirm that system maintenance is being performed as prescribed by the plans/procedures and indicated by the operator’s records.  </a:t>
            </a:r>
          </a:p>
          <a:p>
            <a:pPr marL="457200" marR="0" algn="just">
              <a:spcBef>
                <a:spcPts val="0"/>
              </a:spcBef>
              <a:spcAft>
                <a:spcPts val="0"/>
              </a:spcAft>
              <a:tabLst>
                <a:tab pos="-457200" algn="l"/>
              </a:tabLst>
            </a:pPr>
            <a:endParaRPr lang="en-US" sz="1800" dirty="0">
              <a:solidFill>
                <a:schemeClr val="bg1"/>
              </a:solidFill>
              <a:effectLst/>
              <a:ea typeface="Times New Roman" panose="02020603050405020304" pitchFamily="18" charset="0"/>
              <a:cs typeface="Times New Roman" panose="02020603050405020304" pitchFamily="18" charset="0"/>
            </a:endParaRPr>
          </a:p>
          <a:p>
            <a:pPr marL="457200" marR="0" algn="just">
              <a:spcBef>
                <a:spcPts val="0"/>
              </a:spcBef>
              <a:spcAft>
                <a:spcPts val="0"/>
              </a:spcAft>
              <a:tabLst>
                <a:tab pos="-457200" algn="l"/>
              </a:tabLst>
            </a:pPr>
            <a:r>
              <a:rPr lang="en-US" sz="1800" dirty="0">
                <a:solidFill>
                  <a:schemeClr val="bg1"/>
                </a:solidFill>
                <a:effectLst/>
                <a:ea typeface="Times New Roman" panose="02020603050405020304" pitchFamily="18" charset="0"/>
                <a:cs typeface="Times New Roman" panose="02020603050405020304" pitchFamily="18" charset="0"/>
              </a:rPr>
              <a:t>UTPS physically conducts an on-site inspection of existing system facilities, such as but not limited to, regulating stations, odorizers, commercial and industrial meters and regulators, relief devices and vents, exposed mains &amp; transmission pipes, valves, </a:t>
            </a:r>
            <a:r>
              <a:rPr lang="en-US" sz="1800" dirty="0">
                <a:solidFill>
                  <a:schemeClr val="bg1"/>
                </a:solidFill>
                <a:ea typeface="Times New Roman" panose="02020603050405020304" pitchFamily="18" charset="0"/>
                <a:cs typeface="Times New Roman" panose="02020603050405020304" pitchFamily="18" charset="0"/>
              </a:rPr>
              <a:t>rectifiers, </a:t>
            </a:r>
            <a:r>
              <a:rPr lang="en-US" sz="1800" dirty="0">
                <a:solidFill>
                  <a:schemeClr val="bg1"/>
                </a:solidFill>
                <a:effectLst/>
                <a:ea typeface="Times New Roman" panose="02020603050405020304" pitchFamily="18" charset="0"/>
                <a:cs typeface="Times New Roman" panose="02020603050405020304" pitchFamily="18" charset="0"/>
              </a:rPr>
              <a:t>CP Test Stations, CP Bonds, compressor stations, etc. </a:t>
            </a:r>
          </a:p>
          <a:p>
            <a:endParaRPr lang="en-US" dirty="0">
              <a:solidFill>
                <a:schemeClr val="bg1"/>
              </a:solidFill>
            </a:endParaRPr>
          </a:p>
        </p:txBody>
      </p:sp>
    </p:spTree>
    <p:extLst>
      <p:ext uri="{BB962C8B-B14F-4D97-AF65-F5344CB8AC3E}">
        <p14:creationId xmlns:p14="http://schemas.microsoft.com/office/powerpoint/2010/main" val="11938692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17AB59-B329-8D69-F886-1C15911CCB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9BE889-B912-4BB3-79C9-2D73E5D11384}"/>
              </a:ext>
            </a:extLst>
          </p:cNvPr>
          <p:cNvSpPr>
            <a:spLocks noGrp="1"/>
          </p:cNvSpPr>
          <p:nvPr>
            <p:ph type="title"/>
          </p:nvPr>
        </p:nvSpPr>
        <p:spPr>
          <a:xfrm>
            <a:off x="733425" y="762000"/>
            <a:ext cx="7677150" cy="1082675"/>
          </a:xfrm>
        </p:spPr>
        <p:txBody>
          <a:bodyPr/>
          <a:lstStyle/>
          <a:p>
            <a:r>
              <a:rPr lang="en-US" sz="3600" dirty="0">
                <a:solidFill>
                  <a:schemeClr val="bg1"/>
                </a:solidFill>
              </a:rPr>
              <a:t>Inspection length </a:t>
            </a:r>
          </a:p>
        </p:txBody>
      </p:sp>
      <p:sp>
        <p:nvSpPr>
          <p:cNvPr id="3" name="Content Placeholder 2">
            <a:extLst>
              <a:ext uri="{FF2B5EF4-FFF2-40B4-BE49-F238E27FC236}">
                <a16:creationId xmlns:a16="http://schemas.microsoft.com/office/drawing/2014/main" id="{6383DAA1-40A1-45F1-C593-4543E5E6D40B}"/>
              </a:ext>
            </a:extLst>
          </p:cNvPr>
          <p:cNvSpPr>
            <a:spLocks noGrp="1"/>
          </p:cNvSpPr>
          <p:nvPr>
            <p:ph idx="1"/>
          </p:nvPr>
        </p:nvSpPr>
        <p:spPr>
          <a:xfrm>
            <a:off x="1066800" y="2081119"/>
            <a:ext cx="7886700" cy="4346575"/>
          </a:xfrm>
        </p:spPr>
        <p:txBody>
          <a:bodyPr/>
          <a:lstStyle/>
          <a:p>
            <a:r>
              <a:rPr lang="en-US" sz="2000" dirty="0">
                <a:solidFill>
                  <a:schemeClr val="bg1"/>
                </a:solidFill>
              </a:rPr>
              <a:t>LDC – 10 inspection Units: 6-days per unit (Region)</a:t>
            </a:r>
          </a:p>
          <a:p>
            <a:r>
              <a:rPr lang="en-US" sz="2000" dirty="0">
                <a:solidFill>
                  <a:schemeClr val="bg1"/>
                </a:solidFill>
              </a:rPr>
              <a:t>Municipalities, gathering and intrastate transmission – </a:t>
            </a:r>
          </a:p>
          <a:p>
            <a:pPr marL="0" indent="0">
              <a:buNone/>
            </a:pPr>
            <a:r>
              <a:rPr lang="en-US" sz="2000" dirty="0">
                <a:solidFill>
                  <a:schemeClr val="bg1"/>
                </a:solidFill>
              </a:rPr>
              <a:t>	1 inspection unit each: 3-5 days</a:t>
            </a:r>
          </a:p>
          <a:p>
            <a:r>
              <a:rPr lang="en-US" sz="2000" dirty="0">
                <a:solidFill>
                  <a:schemeClr val="bg1"/>
                </a:solidFill>
              </a:rPr>
              <a:t>Master meter:  ½-1 day </a:t>
            </a:r>
          </a:p>
          <a:p>
            <a:r>
              <a:rPr lang="en-US" sz="2000" dirty="0">
                <a:solidFill>
                  <a:schemeClr val="bg1"/>
                </a:solidFill>
              </a:rPr>
              <a:t>Construction inspections are a daily inspection and large construction sites may be inspected on multiple days or multiple times throughout the project</a:t>
            </a:r>
          </a:p>
          <a:p>
            <a:r>
              <a:rPr lang="en-US" sz="2000" dirty="0">
                <a:solidFill>
                  <a:schemeClr val="bg1"/>
                </a:solidFill>
              </a:rPr>
              <a:t>Incidents investigations vary per incident</a:t>
            </a:r>
          </a:p>
          <a:p>
            <a:endParaRPr lang="en-US" sz="2000" dirty="0"/>
          </a:p>
        </p:txBody>
      </p:sp>
    </p:spTree>
    <p:extLst>
      <p:ext uri="{BB962C8B-B14F-4D97-AF65-F5344CB8AC3E}">
        <p14:creationId xmlns:p14="http://schemas.microsoft.com/office/powerpoint/2010/main" val="38035749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04800"/>
            <a:ext cx="8534400" cy="6035675"/>
          </a:xfrm>
        </p:spPr>
        <p:txBody>
          <a:bodyPr/>
          <a:lstStyle/>
          <a:p>
            <a:br>
              <a:rPr lang="en-US" sz="3200" dirty="0">
                <a:solidFill>
                  <a:schemeClr val="accent3"/>
                </a:solidFill>
              </a:rPr>
            </a:br>
            <a:br>
              <a:rPr lang="en-US" sz="3200" b="1" dirty="0">
                <a:solidFill>
                  <a:schemeClr val="accent3"/>
                </a:solidFill>
              </a:rPr>
            </a:br>
            <a:br>
              <a:rPr lang="en-US" sz="3200" b="1" dirty="0">
                <a:solidFill>
                  <a:schemeClr val="accent3"/>
                </a:solidFill>
              </a:rPr>
            </a:br>
            <a:r>
              <a:rPr lang="en-US" sz="3200" b="1" dirty="0">
                <a:solidFill>
                  <a:schemeClr val="accent3"/>
                </a:solidFill>
              </a:rPr>
              <a:t>	</a:t>
            </a:r>
            <a:endParaRPr lang="en-US" sz="2400" dirty="0"/>
          </a:p>
        </p:txBody>
      </p:sp>
      <p:graphicFrame>
        <p:nvGraphicFramePr>
          <p:cNvPr id="3" name="Table 2">
            <a:extLst>
              <a:ext uri="{FF2B5EF4-FFF2-40B4-BE49-F238E27FC236}">
                <a16:creationId xmlns:a16="http://schemas.microsoft.com/office/drawing/2014/main" id="{AFA5BB9A-6560-8253-155E-8E37134F502A}"/>
              </a:ext>
            </a:extLst>
          </p:cNvPr>
          <p:cNvGraphicFramePr>
            <a:graphicFrameLocks noGrp="1"/>
          </p:cNvGraphicFramePr>
          <p:nvPr>
            <p:extLst>
              <p:ext uri="{D42A27DB-BD31-4B8C-83A1-F6EECF244321}">
                <p14:modId xmlns:p14="http://schemas.microsoft.com/office/powerpoint/2010/main" val="1414100214"/>
              </p:ext>
            </p:extLst>
          </p:nvPr>
        </p:nvGraphicFramePr>
        <p:xfrm>
          <a:off x="457200" y="685800"/>
          <a:ext cx="8382000" cy="4130557"/>
        </p:xfrm>
        <a:graphic>
          <a:graphicData uri="http://schemas.openxmlformats.org/drawingml/2006/table">
            <a:tbl>
              <a:tblPr firstRow="1" firstCol="1" bandRow="1">
                <a:tableStyleId>{5C22544A-7EE6-4342-B048-85BDC9FD1C3A}</a:tableStyleId>
              </a:tblPr>
              <a:tblGrid>
                <a:gridCol w="6477000">
                  <a:extLst>
                    <a:ext uri="{9D8B030D-6E8A-4147-A177-3AD203B41FA5}">
                      <a16:colId xmlns:a16="http://schemas.microsoft.com/office/drawing/2014/main" val="1263731962"/>
                    </a:ext>
                  </a:extLst>
                </a:gridCol>
                <a:gridCol w="914400">
                  <a:extLst>
                    <a:ext uri="{9D8B030D-6E8A-4147-A177-3AD203B41FA5}">
                      <a16:colId xmlns:a16="http://schemas.microsoft.com/office/drawing/2014/main" val="152975330"/>
                    </a:ext>
                  </a:extLst>
                </a:gridCol>
                <a:gridCol w="990600">
                  <a:extLst>
                    <a:ext uri="{9D8B030D-6E8A-4147-A177-3AD203B41FA5}">
                      <a16:colId xmlns:a16="http://schemas.microsoft.com/office/drawing/2014/main" val="2201092503"/>
                    </a:ext>
                  </a:extLst>
                </a:gridCol>
              </a:tblGrid>
              <a:tr h="689602">
                <a:tc>
                  <a:txBody>
                    <a:bodyPr/>
                    <a:lstStyle/>
                    <a:p>
                      <a:pPr marL="0" marR="0">
                        <a:lnSpc>
                          <a:spcPct val="107000"/>
                        </a:lnSpc>
                        <a:spcAft>
                          <a:spcPts val="800"/>
                        </a:spcAft>
                      </a:pPr>
                      <a:r>
                        <a:rPr lang="en-US" sz="2350" kern="100" baseline="0" dirty="0">
                          <a:solidFill>
                            <a:schemeClr val="tx1"/>
                          </a:solidFill>
                          <a:effectLst/>
                        </a:rPr>
                        <a:t> </a:t>
                      </a:r>
                      <a:r>
                        <a:rPr lang="en-US" sz="2350" b="1" baseline="0" dirty="0">
                          <a:solidFill>
                            <a:schemeClr val="tx1"/>
                          </a:solidFill>
                        </a:rPr>
                        <a:t>2024 &amp; 2025  Inspection activities/results</a:t>
                      </a:r>
                      <a:endParaRPr lang="en-US" sz="2350" kern="100" baseline="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pPr>
                      <a:r>
                        <a:rPr lang="en-US" sz="2350" kern="100" baseline="0" dirty="0">
                          <a:solidFill>
                            <a:schemeClr val="tx1"/>
                          </a:solidFill>
                          <a:effectLst/>
                        </a:rPr>
                        <a:t>2024</a:t>
                      </a:r>
                    </a:p>
                    <a:p>
                      <a:pPr marL="0" marR="0" algn="ctr">
                        <a:lnSpc>
                          <a:spcPct val="107000"/>
                        </a:lnSpc>
                        <a:spcAft>
                          <a:spcPts val="800"/>
                        </a:spcAft>
                      </a:pPr>
                      <a:endParaRPr lang="en-US" sz="1400" kern="100" baseline="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pPr>
                      <a:r>
                        <a:rPr lang="en-US" sz="2350" kern="100" baseline="0" dirty="0">
                          <a:solidFill>
                            <a:schemeClr val="tx1"/>
                          </a:solidFill>
                          <a:effectLst/>
                        </a:rPr>
                        <a:t>2025</a:t>
                      </a:r>
                      <a:endParaRPr lang="en-US" sz="2350" kern="100" baseline="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89258792"/>
                  </a:ext>
                </a:extLst>
              </a:tr>
              <a:tr h="434178">
                <a:tc>
                  <a:txBody>
                    <a:bodyPr/>
                    <a:lstStyle/>
                    <a:p>
                      <a:pPr marL="0" marR="0">
                        <a:lnSpc>
                          <a:spcPct val="107000"/>
                        </a:lnSpc>
                        <a:spcAft>
                          <a:spcPts val="800"/>
                        </a:spcAft>
                      </a:pPr>
                      <a:r>
                        <a:rPr lang="en-US" sz="2200" kern="1200" baseline="0" dirty="0">
                          <a:solidFill>
                            <a:schemeClr val="tx1"/>
                          </a:solidFill>
                          <a:effectLst/>
                        </a:rPr>
                        <a:t>Number of Inspections</a:t>
                      </a:r>
                      <a:endParaRPr lang="en-US" sz="2200" kern="100" baseline="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pPr>
                      <a:r>
                        <a:rPr lang="en-US" sz="2350" kern="100" baseline="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51</a:t>
                      </a:r>
                    </a:p>
                  </a:txBody>
                  <a:tcPr marL="68580" marR="68580" marT="0" marB="0"/>
                </a:tc>
                <a:tc>
                  <a:txBody>
                    <a:bodyPr/>
                    <a:lstStyle/>
                    <a:p>
                      <a:pPr marL="0" marR="0" algn="ctr">
                        <a:lnSpc>
                          <a:spcPct val="107000"/>
                        </a:lnSpc>
                        <a:spcAft>
                          <a:spcPts val="800"/>
                        </a:spcAft>
                      </a:pPr>
                      <a:r>
                        <a:rPr lang="en-US" sz="2350" kern="100" baseline="0" dirty="0">
                          <a:solidFill>
                            <a:schemeClr val="tx1"/>
                          </a:solidFill>
                          <a:effectLst/>
                        </a:rPr>
                        <a:t>56</a:t>
                      </a:r>
                      <a:endParaRPr lang="en-US" sz="2350" kern="100" baseline="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87595750"/>
                  </a:ext>
                </a:extLst>
              </a:tr>
              <a:tr h="434178">
                <a:tc>
                  <a:txBody>
                    <a:bodyPr/>
                    <a:lstStyle/>
                    <a:p>
                      <a:pPr marL="0" marR="0">
                        <a:lnSpc>
                          <a:spcPct val="107000"/>
                        </a:lnSpc>
                        <a:spcAft>
                          <a:spcPts val="800"/>
                        </a:spcAft>
                      </a:pPr>
                      <a:r>
                        <a:rPr lang="en-US" sz="2200" kern="1200" baseline="0" dirty="0">
                          <a:solidFill>
                            <a:schemeClr val="tx1"/>
                          </a:solidFill>
                          <a:effectLst/>
                        </a:rPr>
                        <a:t>NOPV letters Issued </a:t>
                      </a:r>
                      <a:endParaRPr lang="en-US" sz="2200" kern="100" baseline="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pPr>
                      <a:r>
                        <a:rPr lang="en-US" sz="2350" kern="100" baseline="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21</a:t>
                      </a:r>
                    </a:p>
                  </a:txBody>
                  <a:tcPr marL="68580" marR="68580" marT="0" marB="0"/>
                </a:tc>
                <a:tc>
                  <a:txBody>
                    <a:bodyPr/>
                    <a:lstStyle/>
                    <a:p>
                      <a:pPr marL="0" marR="0" algn="ctr">
                        <a:lnSpc>
                          <a:spcPct val="107000"/>
                        </a:lnSpc>
                        <a:spcAft>
                          <a:spcPts val="800"/>
                        </a:spcAft>
                      </a:pPr>
                      <a:r>
                        <a:rPr lang="en-US" sz="2350" kern="100" baseline="0" dirty="0">
                          <a:solidFill>
                            <a:schemeClr val="tx1"/>
                          </a:solidFill>
                          <a:effectLst/>
                        </a:rPr>
                        <a:t>17</a:t>
                      </a:r>
                      <a:endParaRPr lang="en-US" sz="2350" kern="100" baseline="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37418339"/>
                  </a:ext>
                </a:extLst>
              </a:tr>
              <a:tr h="385953">
                <a:tc>
                  <a:txBody>
                    <a:bodyPr/>
                    <a:lstStyle/>
                    <a:p>
                      <a:pPr marL="0" marR="0">
                        <a:lnSpc>
                          <a:spcPct val="107000"/>
                        </a:lnSpc>
                        <a:spcAft>
                          <a:spcPts val="800"/>
                        </a:spcAft>
                      </a:pPr>
                      <a:r>
                        <a:rPr lang="en-US" sz="2200" kern="1200" baseline="0" dirty="0">
                          <a:solidFill>
                            <a:schemeClr val="tx1"/>
                          </a:solidFill>
                          <a:effectLst/>
                        </a:rPr>
                        <a:t>Numbers of violations found </a:t>
                      </a:r>
                      <a:endParaRPr lang="en-US" sz="2200" kern="100" baseline="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pPr>
                      <a:r>
                        <a:rPr lang="en-US" sz="2350" kern="100" baseline="0" dirty="0">
                          <a:solidFill>
                            <a:schemeClr val="tx1"/>
                          </a:solidFill>
                          <a:effectLst/>
                        </a:rPr>
                        <a:t>87</a:t>
                      </a:r>
                      <a:endParaRPr lang="en-US" sz="2350" kern="100" baseline="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pPr>
                      <a:r>
                        <a:rPr lang="en-US" sz="2350" kern="100" baseline="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32</a:t>
                      </a:r>
                    </a:p>
                  </a:txBody>
                  <a:tcPr marL="68580" marR="68580" marT="0" marB="0"/>
                </a:tc>
                <a:extLst>
                  <a:ext uri="{0D108BD9-81ED-4DB2-BD59-A6C34878D82A}">
                    <a16:rowId xmlns:a16="http://schemas.microsoft.com/office/drawing/2014/main" val="4283303290"/>
                  </a:ext>
                </a:extLst>
              </a:tr>
              <a:tr h="434178">
                <a:tc>
                  <a:txBody>
                    <a:bodyPr/>
                    <a:lstStyle/>
                    <a:p>
                      <a:pPr marL="0" marR="0">
                        <a:lnSpc>
                          <a:spcPct val="107000"/>
                        </a:lnSpc>
                        <a:spcAft>
                          <a:spcPts val="800"/>
                        </a:spcAft>
                      </a:pPr>
                      <a:r>
                        <a:rPr lang="en-US" sz="2200" kern="1200" baseline="0" dirty="0">
                          <a:solidFill>
                            <a:schemeClr val="tx1"/>
                          </a:solidFill>
                          <a:effectLst/>
                        </a:rPr>
                        <a:t>Probable violations from previous year </a:t>
                      </a:r>
                      <a:endParaRPr lang="en-US" sz="2200" kern="100" baseline="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pPr>
                      <a:r>
                        <a:rPr lang="en-US" sz="2350" kern="100" baseline="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94</a:t>
                      </a:r>
                    </a:p>
                  </a:txBody>
                  <a:tcPr marL="68580" marR="68580" marT="0" marB="0"/>
                </a:tc>
                <a:tc>
                  <a:txBody>
                    <a:bodyPr/>
                    <a:lstStyle/>
                    <a:p>
                      <a:pPr marL="0" marR="0" algn="ctr">
                        <a:lnSpc>
                          <a:spcPct val="107000"/>
                        </a:lnSpc>
                        <a:spcAft>
                          <a:spcPts val="800"/>
                        </a:spcAft>
                      </a:pPr>
                      <a:r>
                        <a:rPr lang="en-US" sz="2350" kern="100" baseline="0" dirty="0">
                          <a:solidFill>
                            <a:schemeClr val="tx1"/>
                          </a:solidFill>
                          <a:effectLst/>
                        </a:rPr>
                        <a:t>64</a:t>
                      </a:r>
                      <a:endParaRPr lang="en-US" sz="2350" kern="100" baseline="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83673311"/>
                  </a:ext>
                </a:extLst>
              </a:tr>
              <a:tr h="434178">
                <a:tc>
                  <a:txBody>
                    <a:bodyPr/>
                    <a:lstStyle/>
                    <a:p>
                      <a:pPr marL="0" marR="0">
                        <a:lnSpc>
                          <a:spcPct val="107000"/>
                        </a:lnSpc>
                        <a:spcAft>
                          <a:spcPts val="800"/>
                        </a:spcAft>
                      </a:pPr>
                      <a:r>
                        <a:rPr lang="en-US" sz="2200" kern="1200" baseline="0" dirty="0">
                          <a:solidFill>
                            <a:schemeClr val="tx1"/>
                          </a:solidFill>
                          <a:effectLst/>
                        </a:rPr>
                        <a:t>Numbers corrected </a:t>
                      </a:r>
                      <a:endParaRPr lang="en-US" sz="2200" kern="100" baseline="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pPr>
                      <a:r>
                        <a:rPr lang="en-US" sz="2350" kern="100" baseline="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117</a:t>
                      </a:r>
                    </a:p>
                  </a:txBody>
                  <a:tcPr marL="68580" marR="68580" marT="0" marB="0"/>
                </a:tc>
                <a:tc>
                  <a:txBody>
                    <a:bodyPr/>
                    <a:lstStyle/>
                    <a:p>
                      <a:pPr marL="0" marR="0" algn="ctr">
                        <a:lnSpc>
                          <a:spcPct val="107000"/>
                        </a:lnSpc>
                        <a:spcAft>
                          <a:spcPts val="800"/>
                        </a:spcAft>
                      </a:pPr>
                      <a:r>
                        <a:rPr lang="en-US" sz="2350" kern="100" baseline="0" dirty="0">
                          <a:solidFill>
                            <a:schemeClr val="tx1"/>
                          </a:solidFill>
                          <a:effectLst/>
                        </a:rPr>
                        <a:t>85</a:t>
                      </a:r>
                      <a:endParaRPr lang="en-US" sz="2350" kern="100" baseline="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71248020"/>
                  </a:ext>
                </a:extLst>
              </a:tr>
              <a:tr h="434178">
                <a:tc>
                  <a:txBody>
                    <a:bodyPr/>
                    <a:lstStyle/>
                    <a:p>
                      <a:pPr marL="0" marR="0">
                        <a:lnSpc>
                          <a:spcPct val="107000"/>
                        </a:lnSpc>
                        <a:spcAft>
                          <a:spcPts val="800"/>
                        </a:spcAft>
                      </a:pPr>
                      <a:r>
                        <a:rPr lang="en-US" sz="2200" kern="1200" baseline="0" dirty="0">
                          <a:solidFill>
                            <a:schemeClr val="tx1"/>
                          </a:solidFill>
                          <a:effectLst/>
                        </a:rPr>
                        <a:t>Carry over to next year </a:t>
                      </a:r>
                      <a:endParaRPr lang="en-US" sz="2200" kern="100" baseline="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pPr>
                      <a:r>
                        <a:rPr lang="en-US" sz="2350" kern="100" baseline="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64</a:t>
                      </a:r>
                    </a:p>
                  </a:txBody>
                  <a:tcPr marL="68580" marR="68580" marT="0" marB="0"/>
                </a:tc>
                <a:tc>
                  <a:txBody>
                    <a:bodyPr/>
                    <a:lstStyle/>
                    <a:p>
                      <a:pPr marL="0" marR="0" algn="ctr">
                        <a:lnSpc>
                          <a:spcPct val="107000"/>
                        </a:lnSpc>
                        <a:spcAft>
                          <a:spcPts val="800"/>
                        </a:spcAft>
                      </a:pPr>
                      <a:r>
                        <a:rPr lang="en-US" sz="2350" kern="100" baseline="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11</a:t>
                      </a:r>
                    </a:p>
                  </a:txBody>
                  <a:tcPr marL="68580" marR="68580" marT="0" marB="0"/>
                </a:tc>
                <a:extLst>
                  <a:ext uri="{0D108BD9-81ED-4DB2-BD59-A6C34878D82A}">
                    <a16:rowId xmlns:a16="http://schemas.microsoft.com/office/drawing/2014/main" val="714287274"/>
                  </a:ext>
                </a:extLst>
              </a:tr>
              <a:tr h="434178">
                <a:tc>
                  <a:txBody>
                    <a:bodyPr/>
                    <a:lstStyle/>
                    <a:p>
                      <a:pPr marL="0" marR="0">
                        <a:lnSpc>
                          <a:spcPct val="107000"/>
                        </a:lnSpc>
                        <a:spcAft>
                          <a:spcPts val="800"/>
                        </a:spcAft>
                      </a:pPr>
                      <a:r>
                        <a:rPr lang="en-US" sz="2200" kern="1200" baseline="0" dirty="0">
                          <a:solidFill>
                            <a:schemeClr val="tx1"/>
                          </a:solidFill>
                          <a:effectLst/>
                        </a:rPr>
                        <a:t>Construction </a:t>
                      </a:r>
                      <a:endParaRPr lang="en-US" sz="2200" kern="100" baseline="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pPr>
                      <a:r>
                        <a:rPr lang="en-US" sz="2350" kern="100" baseline="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48</a:t>
                      </a:r>
                    </a:p>
                  </a:txBody>
                  <a:tcPr marL="68580" marR="68580" marT="0" marB="0"/>
                </a:tc>
                <a:tc>
                  <a:txBody>
                    <a:bodyPr/>
                    <a:lstStyle/>
                    <a:p>
                      <a:pPr marL="0" marR="0" algn="ctr">
                        <a:lnSpc>
                          <a:spcPct val="107000"/>
                        </a:lnSpc>
                        <a:spcAft>
                          <a:spcPts val="800"/>
                        </a:spcAft>
                      </a:pPr>
                      <a:r>
                        <a:rPr lang="en-US" sz="2350" kern="100" baseline="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74</a:t>
                      </a:r>
                    </a:p>
                  </a:txBody>
                  <a:tcPr marL="68580" marR="68580" marT="0" marB="0"/>
                </a:tc>
                <a:extLst>
                  <a:ext uri="{0D108BD9-81ED-4DB2-BD59-A6C34878D82A}">
                    <a16:rowId xmlns:a16="http://schemas.microsoft.com/office/drawing/2014/main" val="363400024"/>
                  </a:ext>
                </a:extLst>
              </a:tr>
              <a:tr h="434178">
                <a:tc>
                  <a:txBody>
                    <a:bodyPr/>
                    <a:lstStyle/>
                    <a:p>
                      <a:pPr marL="0" marR="0">
                        <a:lnSpc>
                          <a:spcPct val="107000"/>
                        </a:lnSpc>
                        <a:spcAft>
                          <a:spcPts val="800"/>
                        </a:spcAft>
                      </a:pPr>
                      <a:r>
                        <a:rPr lang="en-US" sz="2200" kern="1200" baseline="0" dirty="0">
                          <a:solidFill>
                            <a:schemeClr val="tx1"/>
                          </a:solidFill>
                          <a:effectLst/>
                        </a:rPr>
                        <a:t>Incident </a:t>
                      </a:r>
                      <a:endParaRPr lang="en-US" sz="2200" kern="100" baseline="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pPr>
                      <a:r>
                        <a:rPr lang="en-US" sz="2350" kern="100" baseline="0" dirty="0">
                          <a:solidFill>
                            <a:schemeClr val="tx1"/>
                          </a:solidFill>
                          <a:effectLst/>
                        </a:rPr>
                        <a:t>22</a:t>
                      </a:r>
                      <a:endParaRPr lang="en-US" sz="2350" kern="100" baseline="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pPr>
                      <a:r>
                        <a:rPr lang="en-US" sz="2350" kern="100" baseline="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19</a:t>
                      </a:r>
                    </a:p>
                  </a:txBody>
                  <a:tcPr marL="68580" marR="68580" marT="0" marB="0"/>
                </a:tc>
                <a:extLst>
                  <a:ext uri="{0D108BD9-81ED-4DB2-BD59-A6C34878D82A}">
                    <a16:rowId xmlns:a16="http://schemas.microsoft.com/office/drawing/2014/main" val="3027328714"/>
                  </a:ext>
                </a:extLst>
              </a:tr>
            </a:tbl>
          </a:graphicData>
        </a:graphic>
      </p:graphicFrame>
    </p:spTree>
    <p:extLst>
      <p:ext uri="{BB962C8B-B14F-4D97-AF65-F5344CB8AC3E}">
        <p14:creationId xmlns:p14="http://schemas.microsoft.com/office/powerpoint/2010/main" val="40711314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0F6F24-CC2B-E096-0247-69721AD1C5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418113-6723-A31E-2CD1-9D52CE981D20}"/>
              </a:ext>
            </a:extLst>
          </p:cNvPr>
          <p:cNvSpPr>
            <a:spLocks noGrp="1"/>
          </p:cNvSpPr>
          <p:nvPr>
            <p:ph type="title"/>
          </p:nvPr>
        </p:nvSpPr>
        <p:spPr>
          <a:xfrm>
            <a:off x="609600" y="365125"/>
            <a:ext cx="7905750" cy="5349875"/>
          </a:xfrm>
        </p:spPr>
        <p:txBody>
          <a:bodyPr/>
          <a:lstStyle/>
          <a:p>
            <a:br>
              <a:rPr lang="en-US" sz="3600" dirty="0">
                <a:solidFill>
                  <a:schemeClr val="bg1"/>
                </a:solidFill>
              </a:rPr>
            </a:br>
            <a:br>
              <a:rPr lang="en-US" sz="3600" dirty="0">
                <a:solidFill>
                  <a:schemeClr val="bg1"/>
                </a:solidFill>
              </a:rPr>
            </a:br>
            <a:br>
              <a:rPr lang="en-US" sz="3600" dirty="0">
                <a:solidFill>
                  <a:schemeClr val="bg1"/>
                </a:solidFill>
              </a:rPr>
            </a:br>
            <a:br>
              <a:rPr lang="en-US" sz="3600" dirty="0">
                <a:solidFill>
                  <a:schemeClr val="bg1"/>
                </a:solidFill>
              </a:rPr>
            </a:br>
            <a:br>
              <a:rPr lang="en-US" sz="3600" dirty="0">
                <a:solidFill>
                  <a:schemeClr val="bg1"/>
                </a:solidFill>
              </a:rPr>
            </a:br>
            <a:r>
              <a:rPr lang="en-US" sz="2400" dirty="0">
                <a:solidFill>
                  <a:schemeClr val="bg1"/>
                </a:solidFill>
              </a:rPr>
              <a:t>Gas Gathering New Regulations and Pipeline Types</a:t>
            </a:r>
          </a:p>
        </p:txBody>
      </p:sp>
    </p:spTree>
    <p:extLst>
      <p:ext uri="{BB962C8B-B14F-4D97-AF65-F5344CB8AC3E}">
        <p14:creationId xmlns:p14="http://schemas.microsoft.com/office/powerpoint/2010/main" val="20712662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49279-F32D-D554-FEF5-3344E14541CF}"/>
              </a:ext>
            </a:extLst>
          </p:cNvPr>
          <p:cNvSpPr>
            <a:spLocks noGrp="1"/>
          </p:cNvSpPr>
          <p:nvPr>
            <p:ph type="title"/>
          </p:nvPr>
        </p:nvSpPr>
        <p:spPr>
          <a:xfrm>
            <a:off x="628650" y="365125"/>
            <a:ext cx="7886700" cy="930275"/>
          </a:xfrm>
        </p:spPr>
        <p:txBody>
          <a:bodyPr/>
          <a:lstStyle/>
          <a:p>
            <a:r>
              <a:rPr lang="en-US" dirty="0">
                <a:solidFill>
                  <a:schemeClr val="bg1"/>
                </a:solidFill>
              </a:rPr>
              <a:t>Gas Gathering Pipelines</a:t>
            </a:r>
          </a:p>
        </p:txBody>
      </p:sp>
      <p:pic>
        <p:nvPicPr>
          <p:cNvPr id="1026" name="Picture 2" descr="Pipeline Safety: Operators of Natural Gas and Hazardous Liquid Gathering  Lines Face Data Collection Challenges | U.S. GAO">
            <a:extLst>
              <a:ext uri="{FF2B5EF4-FFF2-40B4-BE49-F238E27FC236}">
                <a16:creationId xmlns:a16="http://schemas.microsoft.com/office/drawing/2014/main" id="{61741569-A5BA-67F6-BAA8-749C1FA53E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337" y="1828800"/>
            <a:ext cx="7553325" cy="3486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94640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6668D2-6634-B127-16BD-F46557FEF71D}"/>
            </a:ext>
          </a:extLst>
        </p:cNvPr>
        <p:cNvGrpSpPr/>
        <p:nvPr/>
      </p:nvGrpSpPr>
      <p:grpSpPr>
        <a:xfrm>
          <a:off x="0" y="0"/>
          <a:ext cx="0" cy="0"/>
          <a:chOff x="0" y="0"/>
          <a:chExt cx="0" cy="0"/>
        </a:xfrm>
      </p:grpSpPr>
      <p:sp>
        <p:nvSpPr>
          <p:cNvPr id="12290" name="AutoShape 2">
            <a:extLst>
              <a:ext uri="{FF2B5EF4-FFF2-40B4-BE49-F238E27FC236}">
                <a16:creationId xmlns:a16="http://schemas.microsoft.com/office/drawing/2014/main" id="{A2FE678D-6989-5ECB-27D1-848ED9C48350}"/>
              </a:ext>
            </a:extLst>
          </p:cNvPr>
          <p:cNvSpPr>
            <a:spLocks noGrp="1" noChangeArrowheads="1"/>
          </p:cNvSpPr>
          <p:nvPr>
            <p:ph type="title"/>
          </p:nvPr>
        </p:nvSpPr>
        <p:spPr>
          <a:xfrm>
            <a:off x="-304800" y="228601"/>
            <a:ext cx="9753600" cy="838200"/>
          </a:xfrm>
        </p:spPr>
        <p:txBody>
          <a:bodyPr/>
          <a:lstStyle/>
          <a:p>
            <a:pPr eaLnBrk="1" hangingPunct="1"/>
            <a:r>
              <a:rPr lang="en-US" altLang="en-US" sz="3200" b="1" dirty="0">
                <a:solidFill>
                  <a:schemeClr val="bg1"/>
                </a:solidFill>
                <a:cs typeface="Arial" panose="020B0604020202020204" pitchFamily="34" charset="0"/>
              </a:rPr>
              <a:t>What is Gas Gathering?</a:t>
            </a:r>
            <a:br>
              <a:rPr lang="en-US" altLang="en-US" sz="3600" b="1" dirty="0">
                <a:solidFill>
                  <a:schemeClr val="bg1"/>
                </a:solidFill>
                <a:cs typeface="Arial" panose="020B0604020202020204" pitchFamily="34" charset="0"/>
              </a:rPr>
            </a:br>
            <a:endParaRPr lang="en-US" altLang="en-US" sz="1600" b="1" dirty="0">
              <a:solidFill>
                <a:schemeClr val="bg1"/>
              </a:solidFill>
              <a:cs typeface="Arial" panose="020B0604020202020204" pitchFamily="34" charset="0"/>
            </a:endParaRPr>
          </a:p>
        </p:txBody>
      </p:sp>
      <p:sp>
        <p:nvSpPr>
          <p:cNvPr id="12291" name="Rectangle 3">
            <a:extLst>
              <a:ext uri="{FF2B5EF4-FFF2-40B4-BE49-F238E27FC236}">
                <a16:creationId xmlns:a16="http://schemas.microsoft.com/office/drawing/2014/main" id="{4219B974-3765-E1BB-C318-D3FEE2E103F5}"/>
              </a:ext>
            </a:extLst>
          </p:cNvPr>
          <p:cNvSpPr>
            <a:spLocks noGrp="1" noChangeArrowheads="1"/>
          </p:cNvSpPr>
          <p:nvPr>
            <p:ph idx="1"/>
          </p:nvPr>
        </p:nvSpPr>
        <p:spPr>
          <a:xfrm>
            <a:off x="76200" y="1066800"/>
            <a:ext cx="8991600" cy="5105400"/>
          </a:xfrm>
        </p:spPr>
        <p:txBody>
          <a:bodyPr/>
          <a:lstStyle/>
          <a:p>
            <a:pPr eaLnBrk="1" hangingPunct="1"/>
            <a:r>
              <a:rPr lang="en-US" altLang="en-US" sz="1800" dirty="0">
                <a:solidFill>
                  <a:schemeClr val="accent3"/>
                </a:solidFill>
                <a:cs typeface="Arial" panose="020B0604020202020204" pitchFamily="34" charset="0"/>
              </a:rPr>
              <a:t>Transportation of gas from a production field (oil &amp; gas wells) to a transmission line for further processing</a:t>
            </a:r>
          </a:p>
          <a:p>
            <a:pPr eaLnBrk="1" hangingPunct="1"/>
            <a:endParaRPr lang="en-US" altLang="en-US" sz="1600" dirty="0">
              <a:solidFill>
                <a:schemeClr val="accent3"/>
              </a:solidFill>
              <a:cs typeface="Arial" panose="020B0604020202020204" pitchFamily="34" charset="0"/>
            </a:endParaRPr>
          </a:p>
          <a:p>
            <a:pPr eaLnBrk="1" hangingPunct="1"/>
            <a:endParaRPr lang="en-US" altLang="en-US" sz="600" dirty="0">
              <a:solidFill>
                <a:schemeClr val="accent3"/>
              </a:solidFill>
              <a:cs typeface="Arial" panose="020B0604020202020204" pitchFamily="34" charset="0"/>
            </a:endParaRPr>
          </a:p>
          <a:p>
            <a:pPr lvl="1" eaLnBrk="1" hangingPunct="1"/>
            <a:r>
              <a:rPr lang="en-US" altLang="en-US" sz="1800" dirty="0">
                <a:solidFill>
                  <a:schemeClr val="accent3"/>
                </a:solidFill>
                <a:cs typeface="Arial" panose="020B0604020202020204" pitchFamily="34" charset="0"/>
              </a:rPr>
              <a:t>Four categories of Gas Gathering</a:t>
            </a:r>
          </a:p>
          <a:p>
            <a:pPr lvl="1" eaLnBrk="1" hangingPunct="1"/>
            <a:endParaRPr lang="en-US" altLang="en-US" sz="700" dirty="0">
              <a:solidFill>
                <a:schemeClr val="accent3"/>
              </a:solidFill>
              <a:cs typeface="Arial" panose="020B0604020202020204" pitchFamily="34" charset="0"/>
            </a:endParaRPr>
          </a:p>
          <a:p>
            <a:pPr lvl="2"/>
            <a:r>
              <a:rPr lang="en-US" altLang="en-US" sz="1600" dirty="0">
                <a:solidFill>
                  <a:schemeClr val="accent3"/>
                </a:solidFill>
                <a:cs typeface="Arial" panose="020B0604020202020204" pitchFamily="34" charset="0"/>
              </a:rPr>
              <a:t>Type A		(Pressure &gt;20% SMYS, Class 2, 3 or 4 area**)</a:t>
            </a:r>
          </a:p>
          <a:p>
            <a:pPr lvl="2"/>
            <a:endParaRPr lang="en-US" altLang="en-US" sz="1600" dirty="0">
              <a:solidFill>
                <a:schemeClr val="accent3"/>
              </a:solidFill>
              <a:cs typeface="Arial" panose="020B0604020202020204" pitchFamily="34" charset="0"/>
            </a:endParaRPr>
          </a:p>
          <a:p>
            <a:pPr lvl="2"/>
            <a:r>
              <a:rPr lang="en-US" altLang="en-US" sz="1600" dirty="0">
                <a:solidFill>
                  <a:schemeClr val="accent3"/>
                </a:solidFill>
                <a:cs typeface="Arial" panose="020B0604020202020204" pitchFamily="34" charset="0"/>
              </a:rPr>
              <a:t>Type B		(Pressure &gt;20% SMYS, Class 2, 3, or 4 area**)</a:t>
            </a:r>
          </a:p>
          <a:p>
            <a:pPr lvl="2"/>
            <a:endParaRPr lang="en-US" altLang="en-US" sz="1600" dirty="0">
              <a:solidFill>
                <a:schemeClr val="accent3"/>
              </a:solidFill>
              <a:cs typeface="Arial" panose="020B0604020202020204" pitchFamily="34" charset="0"/>
            </a:endParaRPr>
          </a:p>
          <a:p>
            <a:pPr lvl="2"/>
            <a:r>
              <a:rPr lang="en-US" altLang="en-US" sz="1600" dirty="0">
                <a:solidFill>
                  <a:schemeClr val="accent3"/>
                </a:solidFill>
                <a:cs typeface="Arial" panose="020B0604020202020204" pitchFamily="34" charset="0"/>
              </a:rPr>
              <a:t>Type C		(Newly Regulated in 2022; Class 1 areas*, &gt; 20% SMYS)</a:t>
            </a:r>
          </a:p>
          <a:p>
            <a:pPr lvl="2"/>
            <a:endParaRPr lang="en-US" altLang="en-US" sz="1600" dirty="0">
              <a:solidFill>
                <a:schemeClr val="accent3"/>
              </a:solidFill>
              <a:cs typeface="Arial" panose="020B0604020202020204" pitchFamily="34" charset="0"/>
            </a:endParaRPr>
          </a:p>
          <a:p>
            <a:pPr lvl="2"/>
            <a:r>
              <a:rPr lang="en-US" altLang="en-US" sz="1600" dirty="0">
                <a:solidFill>
                  <a:schemeClr val="accent3"/>
                </a:solidFill>
                <a:cs typeface="Arial" panose="020B0604020202020204" pitchFamily="34" charset="0"/>
              </a:rPr>
              <a:t>Type R		(Newly Regulated in 2022: Class 1*, Reporting requirements only)</a:t>
            </a:r>
          </a:p>
          <a:p>
            <a:pPr lvl="2"/>
            <a:endParaRPr lang="en-US" altLang="en-US" sz="1000" dirty="0">
              <a:solidFill>
                <a:schemeClr val="accent3"/>
              </a:solidFill>
              <a:cs typeface="Arial" panose="020B0604020202020204" pitchFamily="34" charset="0"/>
            </a:endParaRPr>
          </a:p>
          <a:p>
            <a:pPr lvl="2"/>
            <a:endParaRPr lang="en-US" altLang="en-US" sz="1600" dirty="0">
              <a:solidFill>
                <a:schemeClr val="accent3"/>
              </a:solidFill>
              <a:cs typeface="Arial" panose="020B0604020202020204" pitchFamily="34" charset="0"/>
            </a:endParaRPr>
          </a:p>
          <a:p>
            <a:pPr lvl="1"/>
            <a:r>
              <a:rPr lang="en-US" altLang="en-US" sz="2000" dirty="0">
                <a:solidFill>
                  <a:schemeClr val="accent3"/>
                </a:solidFill>
                <a:cs typeface="Arial" panose="020B0604020202020204" pitchFamily="34" charset="0"/>
              </a:rPr>
              <a:t>Type A and B Gas Gathering has been regulated by UTPS since 2006</a:t>
            </a:r>
          </a:p>
          <a:p>
            <a:pPr lvl="1"/>
            <a:endParaRPr lang="en-US" altLang="en-US" sz="2000" dirty="0">
              <a:solidFill>
                <a:schemeClr val="accent3"/>
              </a:solidFill>
              <a:cs typeface="Arial" panose="020B0604020202020204" pitchFamily="34" charset="0"/>
            </a:endParaRPr>
          </a:p>
          <a:p>
            <a:pPr lvl="1"/>
            <a:endParaRPr lang="en-US" altLang="en-US" sz="1400" dirty="0">
              <a:solidFill>
                <a:schemeClr val="accent3"/>
              </a:solidFill>
              <a:cs typeface="Arial" panose="020B0604020202020204" pitchFamily="34" charset="0"/>
            </a:endParaRPr>
          </a:p>
          <a:p>
            <a:pPr marL="457200" lvl="1" indent="0">
              <a:buNone/>
            </a:pPr>
            <a:endParaRPr lang="en-US" altLang="en-US" sz="1600" dirty="0">
              <a:solidFill>
                <a:schemeClr val="accent3"/>
              </a:solidFill>
              <a:cs typeface="Arial" panose="020B0604020202020204" pitchFamily="34" charset="0"/>
            </a:endParaRPr>
          </a:p>
          <a:p>
            <a:pPr marL="0" indent="0">
              <a:buNone/>
            </a:pPr>
            <a:r>
              <a:rPr lang="en-US" altLang="en-US" sz="1200" dirty="0">
                <a:solidFill>
                  <a:schemeClr val="accent3"/>
                </a:solidFill>
                <a:cs typeface="Arial" panose="020B0604020202020204" pitchFamily="34" charset="0"/>
              </a:rPr>
              <a:t>*</a:t>
            </a:r>
            <a:r>
              <a:rPr lang="en-US" altLang="en-US" sz="1100" dirty="0">
                <a:solidFill>
                  <a:schemeClr val="accent3"/>
                </a:solidFill>
                <a:cs typeface="Arial" panose="020B0604020202020204" pitchFamily="34" charset="0"/>
              </a:rPr>
              <a:t>Class 1 Area  =  10 or fewer buildings in PIR    </a:t>
            </a:r>
            <a:r>
              <a:rPr lang="en-US" altLang="en-US" sz="1050" dirty="0">
                <a:solidFill>
                  <a:schemeClr val="accent3"/>
                </a:solidFill>
                <a:cs typeface="Arial" panose="020B0604020202020204" pitchFamily="34" charset="0"/>
              </a:rPr>
              <a:t>(Potential Impact Radius)</a:t>
            </a:r>
          </a:p>
          <a:p>
            <a:pPr marL="0" indent="0">
              <a:buNone/>
            </a:pPr>
            <a:r>
              <a:rPr lang="en-US" altLang="en-US" sz="1050" dirty="0">
                <a:solidFill>
                  <a:schemeClr val="accent3"/>
                </a:solidFill>
                <a:cs typeface="Arial" panose="020B0604020202020204" pitchFamily="34" charset="0"/>
              </a:rPr>
              <a:t>**Class 2, 3, 4 = (10-46 buildings), (46+ buildings), and (buildings with 4+ stories) </a:t>
            </a:r>
            <a:endParaRPr lang="en-US" altLang="en-US" sz="1200" dirty="0">
              <a:solidFill>
                <a:schemeClr val="accent3"/>
              </a:solidFill>
              <a:cs typeface="Arial" panose="020B0604020202020204" pitchFamily="34" charset="0"/>
            </a:endParaRPr>
          </a:p>
          <a:p>
            <a:pPr lvl="2"/>
            <a:endParaRPr lang="en-US" altLang="en-US" sz="1600" dirty="0">
              <a:solidFill>
                <a:schemeClr val="accent3"/>
              </a:solidFill>
              <a:cs typeface="Arial" panose="020B0604020202020204" pitchFamily="34" charset="0"/>
            </a:endParaRPr>
          </a:p>
        </p:txBody>
      </p:sp>
      <p:pic>
        <p:nvPicPr>
          <p:cNvPr id="2050" name="Picture 2">
            <a:extLst>
              <a:ext uri="{FF2B5EF4-FFF2-40B4-BE49-F238E27FC236}">
                <a16:creationId xmlns:a16="http://schemas.microsoft.com/office/drawing/2014/main" id="{79678882-AF22-C5FF-6494-25C3A94B88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72" y="1066799"/>
            <a:ext cx="9107606" cy="5700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790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4F7934-8F24-A738-8FE5-1975AAD35D97}"/>
            </a:ext>
          </a:extLst>
        </p:cNvPr>
        <p:cNvGrpSpPr/>
        <p:nvPr/>
      </p:nvGrpSpPr>
      <p:grpSpPr>
        <a:xfrm>
          <a:off x="0" y="0"/>
          <a:ext cx="0" cy="0"/>
          <a:chOff x="0" y="0"/>
          <a:chExt cx="0" cy="0"/>
        </a:xfrm>
      </p:grpSpPr>
      <p:sp>
        <p:nvSpPr>
          <p:cNvPr id="12290" name="AutoShape 2">
            <a:extLst>
              <a:ext uri="{FF2B5EF4-FFF2-40B4-BE49-F238E27FC236}">
                <a16:creationId xmlns:a16="http://schemas.microsoft.com/office/drawing/2014/main" id="{AAE674FC-9C8D-EC6C-150D-64B3E32A5E9E}"/>
              </a:ext>
            </a:extLst>
          </p:cNvPr>
          <p:cNvSpPr>
            <a:spLocks noGrp="1" noChangeArrowheads="1"/>
          </p:cNvSpPr>
          <p:nvPr>
            <p:ph type="title"/>
          </p:nvPr>
        </p:nvSpPr>
        <p:spPr>
          <a:xfrm>
            <a:off x="-304800" y="228601"/>
            <a:ext cx="9753600" cy="838200"/>
          </a:xfrm>
        </p:spPr>
        <p:txBody>
          <a:bodyPr/>
          <a:lstStyle/>
          <a:p>
            <a:pPr eaLnBrk="1" hangingPunct="1"/>
            <a:r>
              <a:rPr lang="en-US" altLang="en-US" sz="3200" b="1" dirty="0">
                <a:solidFill>
                  <a:schemeClr val="bg1"/>
                </a:solidFill>
                <a:cs typeface="Arial" panose="020B0604020202020204" pitchFamily="34" charset="0"/>
              </a:rPr>
              <a:t>What is Required?</a:t>
            </a:r>
            <a:br>
              <a:rPr lang="en-US" altLang="en-US" sz="3600" b="1" dirty="0">
                <a:solidFill>
                  <a:schemeClr val="bg1"/>
                </a:solidFill>
                <a:cs typeface="Arial" panose="020B0604020202020204" pitchFamily="34" charset="0"/>
              </a:rPr>
            </a:br>
            <a:endParaRPr lang="en-US" altLang="en-US" sz="1600" b="1" dirty="0">
              <a:solidFill>
                <a:schemeClr val="bg1"/>
              </a:solidFill>
              <a:cs typeface="Arial" panose="020B0604020202020204" pitchFamily="34" charset="0"/>
            </a:endParaRPr>
          </a:p>
        </p:txBody>
      </p:sp>
      <p:sp>
        <p:nvSpPr>
          <p:cNvPr id="12291" name="Rectangle 3">
            <a:extLst>
              <a:ext uri="{FF2B5EF4-FFF2-40B4-BE49-F238E27FC236}">
                <a16:creationId xmlns:a16="http://schemas.microsoft.com/office/drawing/2014/main" id="{0995CCBE-F0E7-EC54-0C7D-6B1CC726D230}"/>
              </a:ext>
            </a:extLst>
          </p:cNvPr>
          <p:cNvSpPr>
            <a:spLocks noGrp="1" noChangeArrowheads="1"/>
          </p:cNvSpPr>
          <p:nvPr>
            <p:ph idx="1"/>
          </p:nvPr>
        </p:nvSpPr>
        <p:spPr>
          <a:xfrm>
            <a:off x="76200" y="1066800"/>
            <a:ext cx="8991600" cy="5105400"/>
          </a:xfrm>
        </p:spPr>
        <p:txBody>
          <a:bodyPr/>
          <a:lstStyle/>
          <a:p>
            <a:pPr marL="914400" lvl="2" indent="0">
              <a:buNone/>
            </a:pPr>
            <a:endParaRPr lang="en-US" altLang="en-US" sz="1000" dirty="0">
              <a:solidFill>
                <a:schemeClr val="accent3"/>
              </a:solidFill>
              <a:cs typeface="Arial" panose="020B0604020202020204" pitchFamily="34" charset="0"/>
            </a:endParaRPr>
          </a:p>
          <a:p>
            <a:pPr lvl="1"/>
            <a:r>
              <a:rPr lang="en-US" altLang="en-US" sz="2000" dirty="0">
                <a:solidFill>
                  <a:schemeClr val="accent3"/>
                </a:solidFill>
                <a:cs typeface="Arial" panose="020B0604020202020204" pitchFamily="34" charset="0"/>
              </a:rPr>
              <a:t>Requirements vary based on Operating Pressure, Diameter, and Class Location (how many buildings are nearby)</a:t>
            </a:r>
          </a:p>
          <a:p>
            <a:pPr marL="457200" lvl="1" indent="0">
              <a:buNone/>
            </a:pPr>
            <a:endParaRPr lang="en-US" altLang="en-US" sz="2000" dirty="0">
              <a:solidFill>
                <a:schemeClr val="accent3"/>
              </a:solidFill>
              <a:cs typeface="Arial" panose="020B0604020202020204" pitchFamily="34" charset="0"/>
            </a:endParaRPr>
          </a:p>
          <a:p>
            <a:pPr lvl="2"/>
            <a:r>
              <a:rPr lang="en-US" altLang="en-US" sz="1600" dirty="0">
                <a:solidFill>
                  <a:schemeClr val="accent3"/>
                </a:solidFill>
                <a:cs typeface="Arial" panose="020B0604020202020204" pitchFamily="34" charset="0"/>
              </a:rPr>
              <a:t>Type A lines: required to follow most high-pressure Transmission regulations</a:t>
            </a:r>
          </a:p>
          <a:p>
            <a:pPr lvl="2"/>
            <a:endParaRPr lang="en-US" altLang="en-US" sz="1600" dirty="0">
              <a:solidFill>
                <a:schemeClr val="accent3"/>
              </a:solidFill>
              <a:cs typeface="Arial" panose="020B0604020202020204" pitchFamily="34" charset="0"/>
            </a:endParaRPr>
          </a:p>
          <a:p>
            <a:pPr lvl="2"/>
            <a:r>
              <a:rPr lang="en-US" altLang="en-US" sz="1600" dirty="0">
                <a:solidFill>
                  <a:schemeClr val="accent3"/>
                </a:solidFill>
                <a:cs typeface="Arial" panose="020B0604020202020204" pitchFamily="34" charset="0"/>
              </a:rPr>
              <a:t>Type B lines: requirements listed in § 192.9(d)</a:t>
            </a:r>
          </a:p>
          <a:p>
            <a:pPr lvl="3"/>
            <a:r>
              <a:rPr lang="en-US" altLang="en-US" sz="1200" dirty="0">
                <a:solidFill>
                  <a:schemeClr val="accent3"/>
                </a:solidFill>
                <a:cs typeface="Arial" panose="020B0604020202020204" pitchFamily="34" charset="0"/>
              </a:rPr>
              <a:t>Construction/initial testing</a:t>
            </a:r>
          </a:p>
          <a:p>
            <a:pPr lvl="3"/>
            <a:r>
              <a:rPr lang="en-US" altLang="en-US" sz="1200" dirty="0">
                <a:solidFill>
                  <a:schemeClr val="accent3"/>
                </a:solidFill>
                <a:cs typeface="Arial" panose="020B0604020202020204" pitchFamily="34" charset="0"/>
              </a:rPr>
              <a:t>Corrosion Control &amp; Plastic Damage Prevention</a:t>
            </a:r>
          </a:p>
          <a:p>
            <a:pPr lvl="3"/>
            <a:r>
              <a:rPr lang="en-US" altLang="en-US" sz="1200" dirty="0">
                <a:solidFill>
                  <a:schemeClr val="accent3"/>
                </a:solidFill>
                <a:cs typeface="Arial" panose="020B0604020202020204" pitchFamily="34" charset="0"/>
              </a:rPr>
              <a:t>Leak Surveys</a:t>
            </a:r>
          </a:p>
          <a:p>
            <a:pPr lvl="3"/>
            <a:endParaRPr lang="en-US" altLang="en-US" sz="1200" dirty="0">
              <a:solidFill>
                <a:schemeClr val="accent3"/>
              </a:solidFill>
              <a:cs typeface="Arial" panose="020B0604020202020204" pitchFamily="34" charset="0"/>
            </a:endParaRPr>
          </a:p>
          <a:p>
            <a:pPr lvl="3"/>
            <a:endParaRPr lang="en-US" altLang="en-US" sz="200" dirty="0">
              <a:solidFill>
                <a:schemeClr val="accent3"/>
              </a:solidFill>
              <a:cs typeface="Arial" panose="020B0604020202020204" pitchFamily="34" charset="0"/>
            </a:endParaRPr>
          </a:p>
          <a:p>
            <a:pPr lvl="2"/>
            <a:r>
              <a:rPr lang="en-US" altLang="en-US" sz="1600" dirty="0">
                <a:solidFill>
                  <a:schemeClr val="accent3"/>
                </a:solidFill>
                <a:cs typeface="Arial" panose="020B0604020202020204" pitchFamily="34" charset="0"/>
              </a:rPr>
              <a:t>Type C requirements vary by diameter of pipe and no nearby buildings exemption</a:t>
            </a:r>
          </a:p>
          <a:p>
            <a:pPr lvl="2"/>
            <a:endParaRPr lang="en-US" altLang="en-US" sz="1600" dirty="0">
              <a:solidFill>
                <a:schemeClr val="accent3"/>
              </a:solidFill>
              <a:cs typeface="Arial" panose="020B0604020202020204" pitchFamily="34" charset="0"/>
            </a:endParaRPr>
          </a:p>
          <a:p>
            <a:pPr lvl="2"/>
            <a:r>
              <a:rPr lang="en-US" altLang="en-US" sz="1600" dirty="0">
                <a:solidFill>
                  <a:schemeClr val="accent3"/>
                </a:solidFill>
                <a:cs typeface="Arial" panose="020B0604020202020204" pitchFamily="34" charset="0"/>
              </a:rPr>
              <a:t>Type R – Incident Reporting, Operator ID Registration</a:t>
            </a:r>
          </a:p>
          <a:p>
            <a:pPr lvl="2"/>
            <a:endParaRPr lang="en-US" altLang="en-US" sz="1600" dirty="0">
              <a:solidFill>
                <a:schemeClr val="accent3"/>
              </a:solidFill>
              <a:cs typeface="Arial" panose="020B0604020202020204" pitchFamily="34" charset="0"/>
            </a:endParaRPr>
          </a:p>
          <a:p>
            <a:pPr lvl="2"/>
            <a:endParaRPr lang="en-US" altLang="en-US" sz="1600" dirty="0">
              <a:solidFill>
                <a:schemeClr val="accent3"/>
              </a:solidFill>
              <a:cs typeface="Arial" panose="020B0604020202020204" pitchFamily="34" charset="0"/>
            </a:endParaRPr>
          </a:p>
          <a:p>
            <a:pPr lvl="2"/>
            <a:endParaRPr lang="en-US" altLang="en-US" sz="1600" dirty="0">
              <a:solidFill>
                <a:schemeClr val="accent3"/>
              </a:solidFill>
              <a:cs typeface="Arial" panose="020B0604020202020204" pitchFamily="34" charset="0"/>
            </a:endParaRPr>
          </a:p>
        </p:txBody>
      </p:sp>
    </p:spTree>
    <p:extLst>
      <p:ext uri="{BB962C8B-B14F-4D97-AF65-F5344CB8AC3E}">
        <p14:creationId xmlns:p14="http://schemas.microsoft.com/office/powerpoint/2010/main" val="15003990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7AA7BB-7423-49EC-425A-104AC33865C6}"/>
            </a:ext>
          </a:extLst>
        </p:cNvPr>
        <p:cNvGrpSpPr/>
        <p:nvPr/>
      </p:nvGrpSpPr>
      <p:grpSpPr>
        <a:xfrm>
          <a:off x="0" y="0"/>
          <a:ext cx="0" cy="0"/>
          <a:chOff x="0" y="0"/>
          <a:chExt cx="0" cy="0"/>
        </a:xfrm>
      </p:grpSpPr>
      <p:sp>
        <p:nvSpPr>
          <p:cNvPr id="12290" name="AutoShape 2">
            <a:extLst>
              <a:ext uri="{FF2B5EF4-FFF2-40B4-BE49-F238E27FC236}">
                <a16:creationId xmlns:a16="http://schemas.microsoft.com/office/drawing/2014/main" id="{6C944399-F641-AB28-D5A3-F1E776BBF01F}"/>
              </a:ext>
            </a:extLst>
          </p:cNvPr>
          <p:cNvSpPr>
            <a:spLocks noGrp="1" noChangeArrowheads="1"/>
          </p:cNvSpPr>
          <p:nvPr>
            <p:ph type="title"/>
          </p:nvPr>
        </p:nvSpPr>
        <p:spPr>
          <a:xfrm>
            <a:off x="-228600" y="152400"/>
            <a:ext cx="9753600" cy="1311275"/>
          </a:xfrm>
        </p:spPr>
        <p:txBody>
          <a:bodyPr/>
          <a:lstStyle/>
          <a:p>
            <a:pPr eaLnBrk="1" hangingPunct="1"/>
            <a:r>
              <a:rPr lang="en-US" altLang="en-US" sz="3200" b="1" dirty="0">
                <a:solidFill>
                  <a:schemeClr val="bg1"/>
                </a:solidFill>
                <a:cs typeface="Arial" panose="020B0604020202020204" pitchFamily="34" charset="0"/>
              </a:rPr>
              <a:t>2021 Gas Gathering Rule</a:t>
            </a:r>
            <a:br>
              <a:rPr lang="en-US" altLang="en-US" sz="3600" b="1" dirty="0">
                <a:solidFill>
                  <a:schemeClr val="bg1"/>
                </a:solidFill>
                <a:cs typeface="Arial" panose="020B0604020202020204" pitchFamily="34" charset="0"/>
              </a:rPr>
            </a:br>
            <a:endParaRPr lang="en-US" altLang="en-US" sz="1600" b="1" dirty="0">
              <a:solidFill>
                <a:schemeClr val="bg1"/>
              </a:solidFill>
              <a:cs typeface="Arial" panose="020B0604020202020204" pitchFamily="34" charset="0"/>
            </a:endParaRPr>
          </a:p>
        </p:txBody>
      </p:sp>
      <p:sp>
        <p:nvSpPr>
          <p:cNvPr id="12291" name="Rectangle 3">
            <a:extLst>
              <a:ext uri="{FF2B5EF4-FFF2-40B4-BE49-F238E27FC236}">
                <a16:creationId xmlns:a16="http://schemas.microsoft.com/office/drawing/2014/main" id="{2DCFC8E6-74B9-1A15-A095-21588949E7CC}"/>
              </a:ext>
            </a:extLst>
          </p:cNvPr>
          <p:cNvSpPr>
            <a:spLocks noGrp="1" noChangeArrowheads="1"/>
          </p:cNvSpPr>
          <p:nvPr>
            <p:ph idx="1"/>
          </p:nvPr>
        </p:nvSpPr>
        <p:spPr>
          <a:xfrm>
            <a:off x="476250" y="968999"/>
            <a:ext cx="8343900" cy="5203201"/>
          </a:xfrm>
        </p:spPr>
        <p:txBody>
          <a:bodyPr/>
          <a:lstStyle/>
          <a:p>
            <a:r>
              <a:rPr lang="en-US" altLang="en-US" sz="1800" dirty="0">
                <a:solidFill>
                  <a:schemeClr val="accent3"/>
                </a:solidFill>
                <a:cs typeface="Arial" panose="020B0604020202020204" pitchFamily="34" charset="0"/>
              </a:rPr>
              <a:t>Rule issued in response to proximity of neighborhoods/developments near high pressure, large diameter gathering pipelines across the US</a:t>
            </a:r>
          </a:p>
          <a:p>
            <a:pPr eaLnBrk="1" hangingPunct="1"/>
            <a:endParaRPr lang="en-US" altLang="en-US" sz="1800" dirty="0">
              <a:solidFill>
                <a:schemeClr val="accent3"/>
              </a:solidFill>
              <a:cs typeface="Arial" panose="020B0604020202020204" pitchFamily="34" charset="0"/>
            </a:endParaRPr>
          </a:p>
          <a:p>
            <a:pPr eaLnBrk="1" hangingPunct="1"/>
            <a:r>
              <a:rPr lang="en-US" altLang="en-US" sz="1800" dirty="0">
                <a:solidFill>
                  <a:schemeClr val="accent3"/>
                </a:solidFill>
                <a:cs typeface="Arial" panose="020B0604020202020204" pitchFamily="34" charset="0"/>
              </a:rPr>
              <a:t>Newly regulated operators in Utah  due to new categories: 10</a:t>
            </a:r>
            <a:r>
              <a:rPr lang="en-US" altLang="en-US" sz="2000" dirty="0">
                <a:solidFill>
                  <a:schemeClr val="accent3"/>
                </a:solidFill>
                <a:cs typeface="Arial" panose="020B0604020202020204" pitchFamily="34" charset="0"/>
              </a:rPr>
              <a:t>+</a:t>
            </a:r>
            <a:r>
              <a:rPr lang="en-US" altLang="en-US" sz="1200" dirty="0">
                <a:solidFill>
                  <a:schemeClr val="accent3"/>
                </a:solidFill>
                <a:cs typeface="Arial" panose="020B0604020202020204" pitchFamily="34" charset="0"/>
              </a:rPr>
              <a:t>   </a:t>
            </a:r>
            <a:r>
              <a:rPr lang="en-US" altLang="en-US" sz="1400" dirty="0">
                <a:solidFill>
                  <a:schemeClr val="accent3"/>
                </a:solidFill>
                <a:cs typeface="Arial" panose="020B0604020202020204" pitchFamily="34" charset="0"/>
              </a:rPr>
              <a:t>(more expected)</a:t>
            </a:r>
            <a:endParaRPr lang="en-US" altLang="en-US" sz="2000" dirty="0">
              <a:solidFill>
                <a:schemeClr val="accent3"/>
              </a:solidFill>
              <a:cs typeface="Arial" panose="020B0604020202020204" pitchFamily="34" charset="0"/>
            </a:endParaRPr>
          </a:p>
          <a:p>
            <a:pPr eaLnBrk="1" hangingPunct="1"/>
            <a:endParaRPr lang="en-US" altLang="en-US" sz="1600" dirty="0">
              <a:solidFill>
                <a:schemeClr val="accent3"/>
              </a:solidFill>
              <a:cs typeface="Arial" panose="020B0604020202020204" pitchFamily="34" charset="0"/>
            </a:endParaRPr>
          </a:p>
          <a:p>
            <a:pPr lvl="1" eaLnBrk="1" hangingPunct="1"/>
            <a:r>
              <a:rPr lang="en-US" altLang="en-US" sz="1800" dirty="0">
                <a:solidFill>
                  <a:schemeClr val="accent3"/>
                </a:solidFill>
                <a:cs typeface="Arial" panose="020B0604020202020204" pitchFamily="34" charset="0"/>
              </a:rPr>
              <a:t>Gathering Type C: 	Often leaving compressor stations transporting high pressure gas to a gas processing facility</a:t>
            </a:r>
          </a:p>
          <a:p>
            <a:pPr lvl="4"/>
            <a:r>
              <a:rPr lang="en-US" altLang="en-US" sz="1200" dirty="0">
                <a:solidFill>
                  <a:schemeClr val="accent3"/>
                </a:solidFill>
                <a:cs typeface="Arial" panose="020B0604020202020204" pitchFamily="34" charset="0"/>
              </a:rPr>
              <a:t>Diameter &gt; 8” </a:t>
            </a:r>
          </a:p>
          <a:p>
            <a:pPr lvl="4"/>
            <a:r>
              <a:rPr lang="en-US" altLang="en-US" sz="1200" dirty="0">
                <a:solidFill>
                  <a:schemeClr val="accent3"/>
                </a:solidFill>
                <a:cs typeface="Arial" panose="020B0604020202020204" pitchFamily="34" charset="0"/>
              </a:rPr>
              <a:t>Class 1*</a:t>
            </a:r>
          </a:p>
          <a:p>
            <a:pPr lvl="4"/>
            <a:r>
              <a:rPr lang="en-US" altLang="en-US" sz="1200" dirty="0">
                <a:solidFill>
                  <a:schemeClr val="accent3"/>
                </a:solidFill>
                <a:cs typeface="Arial" panose="020B0604020202020204" pitchFamily="34" charset="0"/>
              </a:rPr>
              <a:t>SMYS &gt; 20% (or &gt; 125psig if non-metallic)</a:t>
            </a:r>
          </a:p>
          <a:p>
            <a:pPr lvl="4"/>
            <a:endParaRPr lang="en-US" altLang="en-US" sz="600" dirty="0">
              <a:solidFill>
                <a:schemeClr val="accent3"/>
              </a:solidFill>
              <a:cs typeface="Arial" panose="020B0604020202020204" pitchFamily="34" charset="0"/>
            </a:endParaRPr>
          </a:p>
          <a:p>
            <a:pPr lvl="1"/>
            <a:r>
              <a:rPr lang="en-US" altLang="en-US" sz="1800" dirty="0">
                <a:solidFill>
                  <a:schemeClr val="accent3"/>
                </a:solidFill>
                <a:cs typeface="Arial" panose="020B0604020202020204" pitchFamily="34" charset="0"/>
              </a:rPr>
              <a:t>Gathering Type R: Often plastic, aboveground, &lt; 75psig, lots of mileage connecting wells to compressor stations/separators</a:t>
            </a:r>
          </a:p>
          <a:p>
            <a:pPr lvl="4"/>
            <a:r>
              <a:rPr lang="en-US" altLang="en-US" sz="1200" dirty="0">
                <a:solidFill>
                  <a:schemeClr val="accent3"/>
                </a:solidFill>
                <a:cs typeface="Arial" panose="020B0604020202020204" pitchFamily="34" charset="0"/>
              </a:rPr>
              <a:t>Diameter &lt; 8” </a:t>
            </a:r>
          </a:p>
          <a:p>
            <a:pPr lvl="4"/>
            <a:r>
              <a:rPr lang="en-US" altLang="en-US" sz="1200" dirty="0">
                <a:solidFill>
                  <a:schemeClr val="accent3"/>
                </a:solidFill>
                <a:cs typeface="Arial" panose="020B0604020202020204" pitchFamily="34" charset="0"/>
              </a:rPr>
              <a:t>Class 1*</a:t>
            </a:r>
          </a:p>
          <a:p>
            <a:pPr lvl="4"/>
            <a:r>
              <a:rPr lang="en-US" altLang="en-US" sz="1200" dirty="0">
                <a:solidFill>
                  <a:schemeClr val="accent3"/>
                </a:solidFill>
                <a:cs typeface="Arial" panose="020B0604020202020204" pitchFamily="34" charset="0"/>
              </a:rPr>
              <a:t>Any pressure</a:t>
            </a:r>
          </a:p>
          <a:p>
            <a:pPr lvl="4"/>
            <a:endParaRPr lang="en-US" altLang="en-US" sz="800" dirty="0">
              <a:solidFill>
                <a:schemeClr val="accent3"/>
              </a:solidFill>
              <a:cs typeface="Arial" panose="020B0604020202020204" pitchFamily="34" charset="0"/>
            </a:endParaRPr>
          </a:p>
          <a:p>
            <a:r>
              <a:rPr lang="en-US" altLang="en-US" sz="1800" dirty="0">
                <a:solidFill>
                  <a:schemeClr val="accent3"/>
                </a:solidFill>
                <a:cs typeface="Arial" panose="020B0604020202020204" pitchFamily="34" charset="0"/>
              </a:rPr>
              <a:t>Total of over 6,000 miles of newly regulated gas gathering pipelines in Utah</a:t>
            </a:r>
          </a:p>
          <a:p>
            <a:pPr marL="0" indent="0">
              <a:buNone/>
            </a:pPr>
            <a:endParaRPr lang="en-US" altLang="en-US" sz="1400" dirty="0">
              <a:solidFill>
                <a:schemeClr val="accent3"/>
              </a:solidFill>
              <a:cs typeface="Arial" panose="020B0604020202020204" pitchFamily="34" charset="0"/>
            </a:endParaRPr>
          </a:p>
          <a:p>
            <a:pPr marL="0" indent="0">
              <a:buNone/>
            </a:pPr>
            <a:endParaRPr lang="en-US" altLang="en-US" sz="1400" dirty="0">
              <a:solidFill>
                <a:schemeClr val="accent3"/>
              </a:solidFill>
              <a:cs typeface="Arial" panose="020B0604020202020204" pitchFamily="34" charset="0"/>
            </a:endParaRPr>
          </a:p>
          <a:p>
            <a:pPr marL="0" indent="0">
              <a:buNone/>
            </a:pPr>
            <a:r>
              <a:rPr lang="en-US" altLang="en-US" sz="1400" dirty="0">
                <a:solidFill>
                  <a:schemeClr val="accent3"/>
                </a:solidFill>
                <a:cs typeface="Arial" panose="020B0604020202020204" pitchFamily="34" charset="0"/>
              </a:rPr>
              <a:t>*</a:t>
            </a:r>
            <a:r>
              <a:rPr lang="en-US" altLang="en-US" sz="1200" dirty="0">
                <a:solidFill>
                  <a:schemeClr val="accent3"/>
                </a:solidFill>
                <a:cs typeface="Arial" panose="020B0604020202020204" pitchFamily="34" charset="0"/>
              </a:rPr>
              <a:t>Class 1 Area  =  10 or fewer buildings in PIR    </a:t>
            </a:r>
            <a:r>
              <a:rPr lang="en-US" altLang="en-US" sz="1050" dirty="0">
                <a:solidFill>
                  <a:schemeClr val="accent3"/>
                </a:solidFill>
                <a:cs typeface="Arial" panose="020B0604020202020204" pitchFamily="34" charset="0"/>
              </a:rPr>
              <a:t>(Potential Impact Radius)</a:t>
            </a:r>
            <a:endParaRPr lang="en-US" altLang="en-US" sz="1600" dirty="0">
              <a:solidFill>
                <a:schemeClr val="accent3"/>
              </a:solidFill>
              <a:cs typeface="Arial" panose="020B0604020202020204" pitchFamily="34" charset="0"/>
            </a:endParaRPr>
          </a:p>
        </p:txBody>
      </p:sp>
      <p:pic>
        <p:nvPicPr>
          <p:cNvPr id="3074" name="Picture 2" descr="Industry PHMSA Regulatory Update - Greater Houston Port Bureau">
            <a:extLst>
              <a:ext uri="{FF2B5EF4-FFF2-40B4-BE49-F238E27FC236}">
                <a16:creationId xmlns:a16="http://schemas.microsoft.com/office/drawing/2014/main" id="{36042FCD-7E8D-965F-23FA-AEE60F4AB5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957263"/>
            <a:ext cx="9144000" cy="5900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4329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2133600"/>
            <a:ext cx="3921122" cy="1036438"/>
          </a:xfrm>
          <a:prstGeom prst="rect">
            <a:avLst/>
          </a:prstGeom>
        </p:spPr>
        <p:txBody>
          <a:bodyPr wrap="square">
            <a:spAutoFit/>
          </a:bodyPr>
          <a:lstStyle/>
          <a:p>
            <a:pPr>
              <a:lnSpc>
                <a:spcPct val="107000"/>
              </a:lnSpc>
              <a:spcBef>
                <a:spcPts val="0"/>
              </a:spcBef>
              <a:spcAft>
                <a:spcPts val="800"/>
              </a:spcAft>
            </a:pPr>
            <a:r>
              <a:rPr lang="en-US" sz="6000" dirty="0">
                <a:solidFill>
                  <a:schemeClr val="bg1"/>
                </a:solidFill>
                <a:latin typeface="+mj-lt"/>
                <a:ea typeface="Calibri" panose="020F0502020204030204" pitchFamily="34" charset="0"/>
                <a:cs typeface="Times New Roman" panose="02020603050405020304" pitchFamily="18" charset="0"/>
              </a:rPr>
              <a:t>Questions</a:t>
            </a:r>
            <a:endParaRPr lang="en-US" sz="6000" dirty="0">
              <a:solidFill>
                <a:schemeClr val="bg1"/>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4787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3030B2-A3F5-A805-2FA3-F01AE932FC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B24DC4-AAE8-5991-52C6-9A3C260B195A}"/>
              </a:ext>
            </a:extLst>
          </p:cNvPr>
          <p:cNvSpPr>
            <a:spLocks noGrp="1"/>
          </p:cNvSpPr>
          <p:nvPr>
            <p:ph type="title"/>
          </p:nvPr>
        </p:nvSpPr>
        <p:spPr>
          <a:xfrm>
            <a:off x="533400" y="228600"/>
            <a:ext cx="8127435" cy="1459125"/>
          </a:xfrm>
        </p:spPr>
        <p:txBody>
          <a:bodyPr/>
          <a:lstStyle/>
          <a:p>
            <a:r>
              <a:rPr lang="en-US" sz="3200" b="1" dirty="0">
                <a:solidFill>
                  <a:schemeClr val="accent3"/>
                </a:solidFill>
              </a:rPr>
              <a:t>Utah Code Title 54 </a:t>
            </a:r>
            <a:br>
              <a:rPr lang="en-US" sz="3200" b="1" dirty="0">
                <a:solidFill>
                  <a:schemeClr val="accent3"/>
                </a:solidFill>
              </a:rPr>
            </a:br>
            <a:r>
              <a:rPr lang="en-US" sz="3200" dirty="0">
                <a:solidFill>
                  <a:schemeClr val="accent3"/>
                </a:solidFill>
              </a:rPr>
              <a:t> </a:t>
            </a:r>
            <a:r>
              <a:rPr lang="en-US" sz="2000" dirty="0">
                <a:solidFill>
                  <a:schemeClr val="accent3"/>
                </a:solidFill>
              </a:rPr>
              <a:t>Public Utilities Statutes and Public Service Commission Rules</a:t>
            </a:r>
            <a:endParaRPr lang="en-US" sz="2000" dirty="0"/>
          </a:p>
        </p:txBody>
      </p:sp>
      <p:sp>
        <p:nvSpPr>
          <p:cNvPr id="5" name="Text Placeholder 4">
            <a:extLst>
              <a:ext uri="{FF2B5EF4-FFF2-40B4-BE49-F238E27FC236}">
                <a16:creationId xmlns:a16="http://schemas.microsoft.com/office/drawing/2014/main" id="{E742DEC6-2150-F096-FF22-6B592B470203}"/>
              </a:ext>
            </a:extLst>
          </p:cNvPr>
          <p:cNvSpPr>
            <a:spLocks noGrp="1"/>
          </p:cNvSpPr>
          <p:nvPr>
            <p:ph type="body" sz="quarter" idx="3"/>
          </p:nvPr>
        </p:nvSpPr>
        <p:spPr>
          <a:xfrm>
            <a:off x="0" y="1203028"/>
            <a:ext cx="9144000" cy="431417"/>
          </a:xfrm>
        </p:spPr>
        <p:txBody>
          <a:bodyPr/>
          <a:lstStyle/>
          <a:p>
            <a:pPr algn="ctr"/>
            <a:r>
              <a:rPr lang="en-US" sz="1800" i="1" dirty="0">
                <a:solidFill>
                  <a:schemeClr val="accent3"/>
                </a:solidFill>
              </a:rPr>
              <a:t>Chapter 8a – “Damage to Underground Utility Facilities”</a:t>
            </a:r>
          </a:p>
        </p:txBody>
      </p:sp>
      <p:pic>
        <p:nvPicPr>
          <p:cNvPr id="1026" name="Picture 2" descr="FAQs - Blue Stakes of Utah 811">
            <a:extLst>
              <a:ext uri="{FF2B5EF4-FFF2-40B4-BE49-F238E27FC236}">
                <a16:creationId xmlns:a16="http://schemas.microsoft.com/office/drawing/2014/main" id="{6F37D7A0-1CF9-9C8D-87A8-7398EB6E8A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746147"/>
            <a:ext cx="1696666" cy="1696666"/>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4">
            <a:extLst>
              <a:ext uri="{FF2B5EF4-FFF2-40B4-BE49-F238E27FC236}">
                <a16:creationId xmlns:a16="http://schemas.microsoft.com/office/drawing/2014/main" id="{FC2E4F7E-D350-4303-9DE4-777209C4C6C8}"/>
              </a:ext>
            </a:extLst>
          </p:cNvPr>
          <p:cNvSpPr txBox="1">
            <a:spLocks/>
          </p:cNvSpPr>
          <p:nvPr/>
        </p:nvSpPr>
        <p:spPr>
          <a:xfrm>
            <a:off x="0" y="3617887"/>
            <a:ext cx="9144000" cy="418919"/>
          </a:xfrm>
          <a:prstGeom prst="rect">
            <a:avLst/>
          </a:prstGeom>
        </p:spPr>
        <p:txBody>
          <a:bodyPr anchor="b"/>
          <a:lstStyle>
            <a:lvl1pPr marL="0" indent="0" algn="l" rtl="0" eaLnBrk="1" fontAlgn="base" hangingPunct="1">
              <a:spcBef>
                <a:spcPct val="20000"/>
              </a:spcBef>
              <a:spcAft>
                <a:spcPct val="0"/>
              </a:spcAft>
              <a:buNone/>
              <a:defRPr sz="2400" b="1" kern="1200">
                <a:solidFill>
                  <a:schemeClr val="tx1"/>
                </a:solidFill>
                <a:latin typeface="+mn-lt"/>
                <a:ea typeface="+mn-ea"/>
                <a:cs typeface="+mn-cs"/>
              </a:defRPr>
            </a:lvl1pPr>
            <a:lvl2pPr marL="457200" indent="0" algn="l" rtl="0" eaLnBrk="1" fontAlgn="base" hangingPunct="1">
              <a:spcBef>
                <a:spcPct val="20000"/>
              </a:spcBef>
              <a:spcAft>
                <a:spcPct val="0"/>
              </a:spcAft>
              <a:buNone/>
              <a:defRPr sz="2000" b="1" kern="1200">
                <a:solidFill>
                  <a:schemeClr val="tx1"/>
                </a:solidFill>
                <a:latin typeface="+mn-lt"/>
                <a:ea typeface="+mn-ea"/>
                <a:cs typeface="+mn-cs"/>
              </a:defRPr>
            </a:lvl2pPr>
            <a:lvl3pPr marL="914400" indent="0" algn="l" rtl="0" eaLnBrk="1" fontAlgn="base" hangingPunct="1">
              <a:spcBef>
                <a:spcPct val="20000"/>
              </a:spcBef>
              <a:spcAft>
                <a:spcPct val="0"/>
              </a:spcAft>
              <a:buNone/>
              <a:defRPr sz="1800" b="1" kern="1200">
                <a:solidFill>
                  <a:schemeClr val="tx1"/>
                </a:solidFill>
                <a:latin typeface="+mn-lt"/>
                <a:ea typeface="+mn-ea"/>
                <a:cs typeface="+mn-cs"/>
              </a:defRPr>
            </a:lvl3pPr>
            <a:lvl4pPr marL="1371600" indent="0" algn="l" rtl="0" eaLnBrk="1" fontAlgn="base" hangingPunct="1">
              <a:spcBef>
                <a:spcPct val="20000"/>
              </a:spcBef>
              <a:spcAft>
                <a:spcPct val="0"/>
              </a:spcAft>
              <a:buNone/>
              <a:defRPr sz="1600" b="1" kern="1200">
                <a:solidFill>
                  <a:schemeClr val="tx1"/>
                </a:solidFill>
                <a:latin typeface="+mn-lt"/>
                <a:ea typeface="+mn-ea"/>
                <a:cs typeface="+mn-cs"/>
              </a:defRPr>
            </a:lvl4pPr>
            <a:lvl5pPr marL="1828800" indent="0" algn="l" rtl="0" eaLnBrk="1" fontAlgn="base" hangingPunct="1">
              <a:spcBef>
                <a:spcPct val="20000"/>
              </a:spcBef>
              <a:spcAft>
                <a:spcPct val="0"/>
              </a:spcAft>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sz="1800" i="1" dirty="0">
                <a:solidFill>
                  <a:schemeClr val="accent3"/>
                </a:solidFill>
              </a:rPr>
              <a:t>Chapter 13 – “Natural Gas Pipeline Safety”</a:t>
            </a:r>
          </a:p>
        </p:txBody>
      </p:sp>
      <p:pic>
        <p:nvPicPr>
          <p:cNvPr id="1028" name="Picture 4" descr="Common Ground Alliance">
            <a:extLst>
              <a:ext uri="{FF2B5EF4-FFF2-40B4-BE49-F238E27FC236}">
                <a16:creationId xmlns:a16="http://schemas.microsoft.com/office/drawing/2014/main" id="{4808411B-5496-F17D-B2CE-CF870777CF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8907" y="1690058"/>
            <a:ext cx="2116792" cy="77643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3E926B3E-86AD-8BAE-9561-74FE9B90D016}"/>
              </a:ext>
            </a:extLst>
          </p:cNvPr>
          <p:cNvPicPr>
            <a:picLocks noChangeAspect="1"/>
          </p:cNvPicPr>
          <p:nvPr/>
        </p:nvPicPr>
        <p:blipFill>
          <a:blip r:embed="rId5"/>
          <a:stretch>
            <a:fillRect/>
          </a:stretch>
        </p:blipFill>
        <p:spPr>
          <a:xfrm>
            <a:off x="5798907" y="2508288"/>
            <a:ext cx="1474353" cy="870001"/>
          </a:xfrm>
          <a:prstGeom prst="rect">
            <a:avLst/>
          </a:prstGeom>
        </p:spPr>
      </p:pic>
      <p:pic>
        <p:nvPicPr>
          <p:cNvPr id="1030" name="Picture 6" descr="Underground Utility Installation: Best Practices - Prime Excavating">
            <a:extLst>
              <a:ext uri="{FF2B5EF4-FFF2-40B4-BE49-F238E27FC236}">
                <a16:creationId xmlns:a16="http://schemas.microsoft.com/office/drawing/2014/main" id="{38E13B09-8BBF-66EB-AE7E-D1B45222F9F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25713" y="1690058"/>
            <a:ext cx="2719269" cy="181331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Utah Attorney General's Office - YouTube">
            <a:extLst>
              <a:ext uri="{FF2B5EF4-FFF2-40B4-BE49-F238E27FC236}">
                <a16:creationId xmlns:a16="http://schemas.microsoft.com/office/drawing/2014/main" id="{5DDBB358-D8AF-A520-6359-571CB3CAD10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4401" y="4259172"/>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Male worker inspection at valve of visual check record pipeline oil and gas industry. Copy space image. Place for adding text">
            <a:extLst>
              <a:ext uri="{FF2B5EF4-FFF2-40B4-BE49-F238E27FC236}">
                <a16:creationId xmlns:a16="http://schemas.microsoft.com/office/drawing/2014/main" id="{14AE856C-7D3D-978D-1737-353D9AFBA7A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9048" y="4246050"/>
            <a:ext cx="4392952" cy="192041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judge hammer with justice or law books in background">
            <a:extLst>
              <a:ext uri="{FF2B5EF4-FFF2-40B4-BE49-F238E27FC236}">
                <a16:creationId xmlns:a16="http://schemas.microsoft.com/office/drawing/2014/main" id="{C6A5943E-3856-61D7-B41D-0C8F50159E3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98687" y="4259172"/>
            <a:ext cx="2298044" cy="1532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7533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046E37-3DEE-1CF2-8204-6AA0C4442C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ED4D48-F6C2-36A6-8FF9-1BC4F2975238}"/>
              </a:ext>
            </a:extLst>
          </p:cNvPr>
          <p:cNvSpPr>
            <a:spLocks noGrp="1"/>
          </p:cNvSpPr>
          <p:nvPr>
            <p:ph type="title"/>
          </p:nvPr>
        </p:nvSpPr>
        <p:spPr>
          <a:xfrm>
            <a:off x="533400" y="228600"/>
            <a:ext cx="8127435" cy="1459125"/>
          </a:xfrm>
        </p:spPr>
        <p:txBody>
          <a:bodyPr/>
          <a:lstStyle/>
          <a:p>
            <a:r>
              <a:rPr lang="en-US" sz="3200" b="1" dirty="0">
                <a:solidFill>
                  <a:schemeClr val="accent3"/>
                </a:solidFill>
              </a:rPr>
              <a:t>Utah Code Title 54 </a:t>
            </a:r>
            <a:br>
              <a:rPr lang="en-US" sz="3200" b="1" dirty="0">
                <a:solidFill>
                  <a:schemeClr val="accent3"/>
                </a:solidFill>
              </a:rPr>
            </a:br>
            <a:r>
              <a:rPr lang="en-US" sz="3200" dirty="0">
                <a:solidFill>
                  <a:schemeClr val="accent3"/>
                </a:solidFill>
              </a:rPr>
              <a:t> </a:t>
            </a:r>
            <a:r>
              <a:rPr lang="en-US" sz="2000" dirty="0">
                <a:solidFill>
                  <a:schemeClr val="accent3"/>
                </a:solidFill>
              </a:rPr>
              <a:t>Public Utilities Statutes and Public Service Commission Rules</a:t>
            </a:r>
            <a:endParaRPr lang="en-US" sz="2000" dirty="0"/>
          </a:p>
        </p:txBody>
      </p:sp>
      <p:sp>
        <p:nvSpPr>
          <p:cNvPr id="6" name="Content Placeholder 5">
            <a:extLst>
              <a:ext uri="{FF2B5EF4-FFF2-40B4-BE49-F238E27FC236}">
                <a16:creationId xmlns:a16="http://schemas.microsoft.com/office/drawing/2014/main" id="{1DE479C0-95EC-1042-8E0E-EA5A5C7D97AA}"/>
              </a:ext>
            </a:extLst>
          </p:cNvPr>
          <p:cNvSpPr>
            <a:spLocks noGrp="1"/>
          </p:cNvSpPr>
          <p:nvPr>
            <p:ph sz="quarter" idx="4"/>
          </p:nvPr>
        </p:nvSpPr>
        <p:spPr>
          <a:xfrm>
            <a:off x="475967" y="1300093"/>
            <a:ext cx="8242300" cy="2738508"/>
          </a:xfrm>
        </p:spPr>
        <p:txBody>
          <a:bodyPr/>
          <a:lstStyle/>
          <a:p>
            <a:pPr marL="0" indent="0">
              <a:buNone/>
            </a:pPr>
            <a:r>
              <a:rPr lang="en-US" sz="2000" b="1" dirty="0">
                <a:solidFill>
                  <a:schemeClr val="accent3"/>
                </a:solidFill>
              </a:rPr>
              <a:t>R746-409-1(B) Adoption of parts of CFR Title 49 -  Pipeline Safety</a:t>
            </a:r>
          </a:p>
          <a:p>
            <a:pPr marL="0" indent="0">
              <a:buNone/>
            </a:pPr>
            <a:endParaRPr lang="en-US" sz="2000" dirty="0">
              <a:solidFill>
                <a:schemeClr val="accent3"/>
              </a:solidFill>
            </a:endParaRPr>
          </a:p>
          <a:p>
            <a:pPr lvl="1"/>
            <a:r>
              <a:rPr lang="en-US" sz="1800" dirty="0">
                <a:solidFill>
                  <a:schemeClr val="bg1"/>
                </a:solidFill>
              </a:rPr>
              <a:t>Part 190 with the exclusion of Part 190.223 (Penalty amounts)</a:t>
            </a:r>
          </a:p>
          <a:p>
            <a:pPr lvl="1"/>
            <a:r>
              <a:rPr lang="en-US" sz="1800" dirty="0">
                <a:solidFill>
                  <a:schemeClr val="bg1"/>
                </a:solidFill>
              </a:rPr>
              <a:t>Part 191 – Annual, Incident and Safety Related Reports;</a:t>
            </a:r>
          </a:p>
          <a:p>
            <a:pPr lvl="1"/>
            <a:r>
              <a:rPr lang="en-US" sz="1800" dirty="0">
                <a:solidFill>
                  <a:schemeClr val="bg1"/>
                </a:solidFill>
              </a:rPr>
              <a:t>Part 192 – Minimum Pipeline Safety Standards;</a:t>
            </a:r>
          </a:p>
          <a:p>
            <a:pPr lvl="1"/>
            <a:r>
              <a:rPr lang="en-US" sz="1800" dirty="0">
                <a:solidFill>
                  <a:schemeClr val="bg1"/>
                </a:solidFill>
              </a:rPr>
              <a:t>Part 193 – Liquified Natural Gas Safety Standards;  </a:t>
            </a:r>
          </a:p>
          <a:p>
            <a:pPr lvl="1"/>
            <a:r>
              <a:rPr lang="en-US" sz="1800" dirty="0">
                <a:solidFill>
                  <a:schemeClr val="bg1"/>
                </a:solidFill>
              </a:rPr>
              <a:t>Part 198 – State Grants; and</a:t>
            </a:r>
          </a:p>
          <a:p>
            <a:pPr lvl="1"/>
            <a:r>
              <a:rPr lang="en-US" sz="1800" dirty="0">
                <a:solidFill>
                  <a:schemeClr val="bg1"/>
                </a:solidFill>
              </a:rPr>
              <a:t>Part 199 – Drug Testing.</a:t>
            </a:r>
          </a:p>
          <a:p>
            <a:endParaRPr lang="en-US" sz="2000" dirty="0">
              <a:solidFill>
                <a:schemeClr val="accent3"/>
              </a:solidFill>
            </a:endParaRPr>
          </a:p>
          <a:p>
            <a:endParaRPr lang="en-US" sz="1800" dirty="0"/>
          </a:p>
        </p:txBody>
      </p:sp>
      <p:pic>
        <p:nvPicPr>
          <p:cNvPr id="2050" name="Picture 2" descr="Penalty vector concept. Stressful businessman looking at a charge and  expense punishment notice. 11334506 Vector Art at Vecteezy">
            <a:extLst>
              <a:ext uri="{FF2B5EF4-FFF2-40B4-BE49-F238E27FC236}">
                <a16:creationId xmlns:a16="http://schemas.microsoft.com/office/drawing/2014/main" id="{8584192B-7602-D4E8-07D7-098D4C4E7C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1" y="4133300"/>
            <a:ext cx="1447800" cy="14478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10,800+ Reports Clipart Stock Illustrations, Royalty-Free Vector Graphics &amp; Clip  Art - iStock">
            <a:extLst>
              <a:ext uri="{FF2B5EF4-FFF2-40B4-BE49-F238E27FC236}">
                <a16:creationId xmlns:a16="http://schemas.microsoft.com/office/drawing/2014/main" id="{E20F2F88-E9BA-0095-E542-93DDE1789D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5425076"/>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HMSA Publishes Final Ruling HM-215P on Hazardous Materials Harmonization |  C.L. Smith">
            <a:extLst>
              <a:ext uri="{FF2B5EF4-FFF2-40B4-BE49-F238E27FC236}">
                <a16:creationId xmlns:a16="http://schemas.microsoft.com/office/drawing/2014/main" id="{5D57A174-2FA9-870E-E381-0F7EDCFD44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399" y="4196351"/>
            <a:ext cx="3810000" cy="1190625"/>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Liquefied natural gas (LNG) - Your added value | SAG New Technologies GmbH">
            <a:extLst>
              <a:ext uri="{FF2B5EF4-FFF2-40B4-BE49-F238E27FC236}">
                <a16:creationId xmlns:a16="http://schemas.microsoft.com/office/drawing/2014/main" id="{377340D1-DFE8-3085-15DF-756A236BCEA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5430427"/>
            <a:ext cx="1981200" cy="1320800"/>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What Are the Tax Consequences of a Grant? — Taking Care of Business">
            <a:extLst>
              <a:ext uri="{FF2B5EF4-FFF2-40B4-BE49-F238E27FC236}">
                <a16:creationId xmlns:a16="http://schemas.microsoft.com/office/drawing/2014/main" id="{5DFBA459-8F60-118A-68D1-D8E272F00B8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7800" y="5425076"/>
            <a:ext cx="1882561" cy="125504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21F0761E-3082-6466-A4B7-20842B6E5214}"/>
              </a:ext>
            </a:extLst>
          </p:cNvPr>
          <p:cNvPicPr>
            <a:picLocks noChangeAspect="1"/>
          </p:cNvPicPr>
          <p:nvPr/>
        </p:nvPicPr>
        <p:blipFill>
          <a:blip r:embed="rId8"/>
          <a:stretch>
            <a:fillRect/>
          </a:stretch>
        </p:blipFill>
        <p:spPr>
          <a:xfrm>
            <a:off x="6367700" y="4189824"/>
            <a:ext cx="2264560" cy="1184098"/>
          </a:xfrm>
          <a:prstGeom prst="rect">
            <a:avLst/>
          </a:prstGeom>
        </p:spPr>
      </p:pic>
    </p:spTree>
    <p:extLst>
      <p:ext uri="{BB962C8B-B14F-4D97-AF65-F5344CB8AC3E}">
        <p14:creationId xmlns:p14="http://schemas.microsoft.com/office/powerpoint/2010/main" val="1105784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99156"/>
            <a:ext cx="8001000" cy="4648200"/>
          </a:xfrm>
        </p:spPr>
        <p:txBody>
          <a:bodyPr/>
          <a:lstStyle/>
          <a:p>
            <a:br>
              <a:rPr lang="en-US" dirty="0">
                <a:solidFill>
                  <a:schemeClr val="bg1"/>
                </a:solidFill>
                <a:latin typeface="Arial" pitchFamily="34" charset="0"/>
                <a:cs typeface="Arial" pitchFamily="34" charset="0"/>
              </a:rPr>
            </a:br>
            <a:endParaRPr lang="en-US" dirty="0"/>
          </a:p>
        </p:txBody>
      </p:sp>
      <p:sp>
        <p:nvSpPr>
          <p:cNvPr id="3" name="Subtitle 2"/>
          <p:cNvSpPr>
            <a:spLocks noGrp="1"/>
          </p:cNvSpPr>
          <p:nvPr>
            <p:ph type="subTitle" idx="1"/>
          </p:nvPr>
        </p:nvSpPr>
        <p:spPr>
          <a:xfrm>
            <a:off x="571500" y="457200"/>
            <a:ext cx="8153400" cy="1906044"/>
          </a:xfrm>
        </p:spPr>
        <p:txBody>
          <a:bodyPr/>
          <a:lstStyle/>
          <a:p>
            <a:r>
              <a:rPr lang="en-US" sz="2800" b="1" dirty="0">
                <a:solidFill>
                  <a:schemeClr val="bg1"/>
                </a:solidFill>
                <a:latin typeface="Arial" pitchFamily="34" charset="0"/>
                <a:cs typeface="Arial" pitchFamily="34" charset="0"/>
              </a:rPr>
              <a:t>PHMSA has Exclusive Federal authority for all pipeline facilities</a:t>
            </a:r>
          </a:p>
          <a:p>
            <a:endParaRPr lang="en-US" dirty="0"/>
          </a:p>
        </p:txBody>
      </p:sp>
      <p:sp>
        <p:nvSpPr>
          <p:cNvPr id="4" name="Rectangle 3"/>
          <p:cNvSpPr/>
          <p:nvPr/>
        </p:nvSpPr>
        <p:spPr>
          <a:xfrm>
            <a:off x="173182" y="1797784"/>
            <a:ext cx="8991600" cy="3939540"/>
          </a:xfrm>
          <a:prstGeom prst="rect">
            <a:avLst/>
          </a:prstGeom>
        </p:spPr>
        <p:txBody>
          <a:bodyPr wrap="square">
            <a:spAutoFit/>
          </a:bodyPr>
          <a:lstStyle/>
          <a:p>
            <a:pPr marL="914400" lvl="1" indent="-457200">
              <a:buFont typeface="Arial" panose="020B0604020202020204" pitchFamily="34" charset="0"/>
              <a:buChar char="•"/>
            </a:pPr>
            <a:endParaRPr lang="en-US" sz="2400" dirty="0">
              <a:solidFill>
                <a:schemeClr val="bg1"/>
              </a:solidFill>
              <a:cs typeface="Arial" pitchFamily="34" charset="0"/>
            </a:endParaRPr>
          </a:p>
          <a:p>
            <a:pPr marL="914400" lvl="1" indent="-457200">
              <a:buFont typeface="Arial" panose="020B0604020202020204" pitchFamily="34" charset="0"/>
              <a:buChar char="•"/>
            </a:pPr>
            <a:r>
              <a:rPr lang="en-US" sz="2200" i="1" dirty="0">
                <a:solidFill>
                  <a:schemeClr val="bg1"/>
                </a:solidFill>
                <a:cs typeface="Arial" pitchFamily="34" charset="0"/>
              </a:rPr>
              <a:t>PHMSA makes pipeline safety regulations</a:t>
            </a:r>
          </a:p>
          <a:p>
            <a:pPr marL="914400" lvl="1" indent="-457200">
              <a:buFont typeface="Arial" panose="020B0604020202020204" pitchFamily="34" charset="0"/>
              <a:buChar char="•"/>
            </a:pPr>
            <a:r>
              <a:rPr lang="en-US" sz="2200" i="1" dirty="0">
                <a:solidFill>
                  <a:schemeClr val="bg1"/>
                </a:solidFill>
                <a:cs typeface="Arial" pitchFamily="34" charset="0"/>
              </a:rPr>
              <a:t>It provides training and qualification and grant</a:t>
            </a:r>
          </a:p>
          <a:p>
            <a:pPr lvl="1"/>
            <a:r>
              <a:rPr lang="en-US" sz="2200" i="1" dirty="0">
                <a:solidFill>
                  <a:schemeClr val="bg1"/>
                </a:solidFill>
                <a:cs typeface="Arial" pitchFamily="34" charset="0"/>
              </a:rPr>
              <a:t>	money under a certificate to state programs</a:t>
            </a:r>
          </a:p>
          <a:p>
            <a:pPr marL="914400" lvl="1" indent="-457200">
              <a:buFont typeface="Arial" panose="020B0604020202020204" pitchFamily="34" charset="0"/>
              <a:buChar char="•"/>
            </a:pPr>
            <a:r>
              <a:rPr lang="en-US" sz="2200" i="1" dirty="0">
                <a:solidFill>
                  <a:schemeClr val="bg1"/>
                </a:solidFill>
                <a:cs typeface="Arial" pitchFamily="34" charset="0"/>
              </a:rPr>
              <a:t>Duration of this certificate is from Jan. 1</a:t>
            </a:r>
            <a:r>
              <a:rPr lang="en-US" sz="2200" i="1" baseline="30000" dirty="0">
                <a:solidFill>
                  <a:schemeClr val="bg1"/>
                </a:solidFill>
                <a:cs typeface="Arial" pitchFamily="34" charset="0"/>
              </a:rPr>
              <a:t>st</a:t>
            </a:r>
            <a:r>
              <a:rPr lang="en-US" sz="2200" i="1" dirty="0">
                <a:solidFill>
                  <a:schemeClr val="bg1"/>
                </a:solidFill>
                <a:cs typeface="Arial" pitchFamily="34" charset="0"/>
              </a:rPr>
              <a:t>  to Dec. 31</a:t>
            </a:r>
            <a:r>
              <a:rPr lang="en-US" sz="2200" i="1" baseline="30000" dirty="0">
                <a:solidFill>
                  <a:schemeClr val="bg1"/>
                </a:solidFill>
                <a:cs typeface="Arial" pitchFamily="34" charset="0"/>
              </a:rPr>
              <a:t>st</a:t>
            </a:r>
            <a:r>
              <a:rPr lang="en-US" sz="2200" i="1" dirty="0">
                <a:solidFill>
                  <a:schemeClr val="bg1"/>
                </a:solidFill>
                <a:cs typeface="Arial" pitchFamily="34" charset="0"/>
              </a:rPr>
              <a:t> </a:t>
            </a:r>
          </a:p>
          <a:p>
            <a:pPr marL="914400" lvl="1" indent="-457200">
              <a:buFont typeface="Arial" panose="020B0604020202020204" pitchFamily="34" charset="0"/>
              <a:buChar char="•"/>
            </a:pPr>
            <a:r>
              <a:rPr lang="en-US" sz="2200" i="1" dirty="0">
                <a:solidFill>
                  <a:schemeClr val="bg1"/>
                </a:solidFill>
                <a:cs typeface="Arial" pitchFamily="34" charset="0"/>
              </a:rPr>
              <a:t>Utah’s certificate is for gas only</a:t>
            </a:r>
          </a:p>
          <a:p>
            <a:pPr marL="914400" lvl="1" indent="-457200">
              <a:buFont typeface="Arial" panose="020B0604020202020204" pitchFamily="34" charset="0"/>
              <a:buChar char="•"/>
            </a:pPr>
            <a:r>
              <a:rPr lang="en-US" sz="2200" i="1" dirty="0">
                <a:solidFill>
                  <a:schemeClr val="bg1"/>
                </a:solidFill>
                <a:cs typeface="Arial" pitchFamily="34" charset="0"/>
              </a:rPr>
              <a:t>60% of UTPS’s funding is provided by the grant</a:t>
            </a:r>
          </a:p>
          <a:p>
            <a:pPr marL="914400" lvl="1" indent="-457200">
              <a:buFont typeface="Arial" panose="020B0604020202020204" pitchFamily="34" charset="0"/>
              <a:buChar char="•"/>
            </a:pPr>
            <a:r>
              <a:rPr lang="en-US" sz="2200" i="1" dirty="0">
                <a:solidFill>
                  <a:schemeClr val="bg1"/>
                </a:solidFill>
                <a:cs typeface="Arial" pitchFamily="34" charset="0"/>
              </a:rPr>
              <a:t>Certificate requires a set of performance standards for state programs that must be met  </a:t>
            </a:r>
          </a:p>
          <a:p>
            <a:pPr lvl="1"/>
            <a:endParaRPr lang="en-US" sz="2200" i="1" dirty="0">
              <a:solidFill>
                <a:schemeClr val="bg1"/>
              </a:solidFill>
              <a:cs typeface="Arial" pitchFamily="34" charset="0"/>
            </a:endParaRPr>
          </a:p>
          <a:p>
            <a:pPr lvl="2"/>
            <a:endParaRPr lang="en-US" sz="2800" dirty="0">
              <a:solidFill>
                <a:schemeClr val="bg1"/>
              </a:solidFill>
              <a:cs typeface="Arial" pitchFamily="34" charset="0"/>
            </a:endParaRPr>
          </a:p>
        </p:txBody>
      </p:sp>
    </p:spTree>
    <p:extLst>
      <p:ext uri="{BB962C8B-B14F-4D97-AF65-F5344CB8AC3E}">
        <p14:creationId xmlns:p14="http://schemas.microsoft.com/office/powerpoint/2010/main" val="2193873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5F25822E-5F67-5766-3F5A-1DE40DE0D154}"/>
              </a:ext>
            </a:extLst>
          </p:cNvPr>
          <p:cNvGraphicFramePr>
            <a:graphicFrameLocks/>
          </p:cNvGraphicFramePr>
          <p:nvPr>
            <p:extLst>
              <p:ext uri="{D42A27DB-BD31-4B8C-83A1-F6EECF244321}">
                <p14:modId xmlns:p14="http://schemas.microsoft.com/office/powerpoint/2010/main" val="1940606279"/>
              </p:ext>
            </p:extLst>
          </p:nvPr>
        </p:nvGraphicFramePr>
        <p:xfrm>
          <a:off x="762000" y="304800"/>
          <a:ext cx="7620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92611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54121D7-B353-FB0A-61FF-8D23C922A3D7}"/>
              </a:ext>
            </a:extLst>
          </p:cNvPr>
          <p:cNvSpPr>
            <a:spLocks noGrp="1"/>
          </p:cNvSpPr>
          <p:nvPr>
            <p:ph type="body" idx="1"/>
          </p:nvPr>
        </p:nvSpPr>
        <p:spPr>
          <a:xfrm>
            <a:off x="381000" y="838200"/>
            <a:ext cx="8458200" cy="5715000"/>
          </a:xfrm>
        </p:spPr>
        <p:txBody>
          <a:bodyPr/>
          <a:lstStyle/>
          <a:p>
            <a:pPr algn="ctr"/>
            <a:r>
              <a:rPr lang="en-US" sz="2400" b="1" dirty="0">
                <a:solidFill>
                  <a:schemeClr val="bg1"/>
                </a:solidFill>
              </a:rPr>
              <a:t>PHMSA evaluation of UTPS performance</a:t>
            </a:r>
          </a:p>
          <a:p>
            <a:endParaRPr lang="en-US" b="1" dirty="0">
              <a:solidFill>
                <a:schemeClr val="bg1"/>
              </a:solidFill>
            </a:endParaRPr>
          </a:p>
          <a:p>
            <a:r>
              <a:rPr lang="en-US" b="1" dirty="0">
                <a:solidFill>
                  <a:schemeClr val="bg1"/>
                </a:solidFill>
              </a:rPr>
              <a:t>		- </a:t>
            </a:r>
            <a:r>
              <a:rPr lang="en-US" sz="2000" b="1" i="1" dirty="0">
                <a:solidFill>
                  <a:schemeClr val="bg1"/>
                </a:solidFill>
              </a:rPr>
              <a:t>Progress report </a:t>
            </a:r>
          </a:p>
          <a:p>
            <a:r>
              <a:rPr lang="en-US" sz="2000" b="1" i="1" dirty="0">
                <a:solidFill>
                  <a:schemeClr val="bg1"/>
                </a:solidFill>
              </a:rPr>
              <a:t>		- Field audit </a:t>
            </a:r>
            <a:br>
              <a:rPr lang="en-US" sz="2400" b="1" dirty="0">
                <a:solidFill>
                  <a:schemeClr val="bg1"/>
                </a:solidFill>
              </a:rPr>
            </a:br>
            <a:r>
              <a:rPr lang="en-US" sz="2400" b="1" dirty="0">
                <a:solidFill>
                  <a:schemeClr val="bg1"/>
                </a:solidFill>
              </a:rPr>
              <a:t> </a:t>
            </a:r>
          </a:p>
          <a:p>
            <a:pPr algn="ctr"/>
            <a:endParaRPr lang="en-US" sz="2400" b="1" dirty="0">
              <a:solidFill>
                <a:schemeClr val="bg1"/>
              </a:solidFill>
            </a:endParaRPr>
          </a:p>
          <a:p>
            <a:pPr algn="ctr"/>
            <a:endParaRPr lang="en-US" dirty="0">
              <a:solidFill>
                <a:schemeClr val="bg1"/>
              </a:solidFill>
            </a:endParaRPr>
          </a:p>
          <a:p>
            <a:endParaRPr lang="en-US" dirty="0"/>
          </a:p>
        </p:txBody>
      </p:sp>
      <p:graphicFrame>
        <p:nvGraphicFramePr>
          <p:cNvPr id="5" name="Table 4">
            <a:extLst>
              <a:ext uri="{FF2B5EF4-FFF2-40B4-BE49-F238E27FC236}">
                <a16:creationId xmlns:a16="http://schemas.microsoft.com/office/drawing/2014/main" id="{E5CE0815-ABF9-EEE1-DE01-EB5CC6A16676}"/>
              </a:ext>
            </a:extLst>
          </p:cNvPr>
          <p:cNvGraphicFramePr>
            <a:graphicFrameLocks noGrp="1"/>
          </p:cNvGraphicFramePr>
          <p:nvPr>
            <p:extLst>
              <p:ext uri="{D42A27DB-BD31-4B8C-83A1-F6EECF244321}">
                <p14:modId xmlns:p14="http://schemas.microsoft.com/office/powerpoint/2010/main" val="833892966"/>
              </p:ext>
            </p:extLst>
          </p:nvPr>
        </p:nvGraphicFramePr>
        <p:xfrm>
          <a:off x="695325" y="2971800"/>
          <a:ext cx="7753348" cy="2135155"/>
        </p:xfrm>
        <a:graphic>
          <a:graphicData uri="http://schemas.openxmlformats.org/drawingml/2006/table">
            <a:tbl>
              <a:tblPr firstRow="1" firstCol="1" bandRow="1">
                <a:tableStyleId>{5C22544A-7EE6-4342-B048-85BDC9FD1C3A}</a:tableStyleId>
              </a:tblPr>
              <a:tblGrid>
                <a:gridCol w="1363436">
                  <a:extLst>
                    <a:ext uri="{9D8B030D-6E8A-4147-A177-3AD203B41FA5}">
                      <a16:colId xmlns:a16="http://schemas.microsoft.com/office/drawing/2014/main" val="3066513496"/>
                    </a:ext>
                  </a:extLst>
                </a:gridCol>
                <a:gridCol w="851807">
                  <a:extLst>
                    <a:ext uri="{9D8B030D-6E8A-4147-A177-3AD203B41FA5}">
                      <a16:colId xmlns:a16="http://schemas.microsoft.com/office/drawing/2014/main" val="2802146066"/>
                    </a:ext>
                  </a:extLst>
                </a:gridCol>
                <a:gridCol w="1107621">
                  <a:extLst>
                    <a:ext uri="{9D8B030D-6E8A-4147-A177-3AD203B41FA5}">
                      <a16:colId xmlns:a16="http://schemas.microsoft.com/office/drawing/2014/main" val="821008920"/>
                    </a:ext>
                  </a:extLst>
                </a:gridCol>
                <a:gridCol w="1107621">
                  <a:extLst>
                    <a:ext uri="{9D8B030D-6E8A-4147-A177-3AD203B41FA5}">
                      <a16:colId xmlns:a16="http://schemas.microsoft.com/office/drawing/2014/main" val="3905727737"/>
                    </a:ext>
                  </a:extLst>
                </a:gridCol>
                <a:gridCol w="1107621">
                  <a:extLst>
                    <a:ext uri="{9D8B030D-6E8A-4147-A177-3AD203B41FA5}">
                      <a16:colId xmlns:a16="http://schemas.microsoft.com/office/drawing/2014/main" val="4096365525"/>
                    </a:ext>
                  </a:extLst>
                </a:gridCol>
                <a:gridCol w="1107621">
                  <a:extLst>
                    <a:ext uri="{9D8B030D-6E8A-4147-A177-3AD203B41FA5}">
                      <a16:colId xmlns:a16="http://schemas.microsoft.com/office/drawing/2014/main" val="3594175218"/>
                    </a:ext>
                  </a:extLst>
                </a:gridCol>
                <a:gridCol w="1107621">
                  <a:extLst>
                    <a:ext uri="{9D8B030D-6E8A-4147-A177-3AD203B41FA5}">
                      <a16:colId xmlns:a16="http://schemas.microsoft.com/office/drawing/2014/main" val="4034740092"/>
                    </a:ext>
                  </a:extLst>
                </a:gridCol>
              </a:tblGrid>
              <a:tr h="419521">
                <a:tc>
                  <a:txBody>
                    <a:bodyPr/>
                    <a:lstStyle/>
                    <a:p>
                      <a:pPr marL="0" marR="0" algn="ctr">
                        <a:lnSpc>
                          <a:spcPct val="107000"/>
                        </a:lnSpc>
                        <a:spcAft>
                          <a:spcPts val="800"/>
                        </a:spcAft>
                      </a:pPr>
                      <a:r>
                        <a:rPr lang="en-US" sz="1800" kern="100" baseline="0">
                          <a:solidFill>
                            <a:schemeClr val="tx1"/>
                          </a:solidFill>
                          <a:effectLst/>
                        </a:rPr>
                        <a:t> </a:t>
                      </a:r>
                      <a:endParaRPr lang="en-US" sz="1400" kern="100" baseline="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pPr>
                      <a:r>
                        <a:rPr lang="en-US" sz="2000" kern="100" baseline="0" dirty="0">
                          <a:solidFill>
                            <a:schemeClr val="tx1"/>
                          </a:solidFill>
                          <a:effectLst/>
                        </a:rPr>
                        <a:t>2020</a:t>
                      </a:r>
                      <a:endParaRPr lang="en-US" sz="1400" kern="100" baseline="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pPr>
                      <a:r>
                        <a:rPr lang="en-US" sz="2000" kern="100" baseline="0" dirty="0">
                          <a:solidFill>
                            <a:schemeClr val="tx1"/>
                          </a:solidFill>
                          <a:effectLst/>
                        </a:rPr>
                        <a:t>2021</a:t>
                      </a:r>
                      <a:endParaRPr lang="en-US" sz="1400" kern="100" baseline="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pPr>
                      <a:r>
                        <a:rPr lang="en-US" sz="2000" kern="100" baseline="0" dirty="0">
                          <a:solidFill>
                            <a:schemeClr val="tx1"/>
                          </a:solidFill>
                          <a:effectLst/>
                        </a:rPr>
                        <a:t>2022</a:t>
                      </a:r>
                      <a:endParaRPr lang="en-US" sz="1400" kern="100" baseline="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pPr>
                      <a:r>
                        <a:rPr lang="en-US" sz="2000" kern="100" baseline="0" dirty="0">
                          <a:solidFill>
                            <a:schemeClr val="tx1"/>
                          </a:solidFill>
                          <a:effectLst/>
                        </a:rPr>
                        <a:t>2023</a:t>
                      </a:r>
                      <a:endParaRPr lang="en-US" sz="1400" kern="100" baseline="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pPr>
                      <a:r>
                        <a:rPr lang="en-US" sz="2000" kern="100" baseline="0" dirty="0">
                          <a:solidFill>
                            <a:schemeClr val="tx1"/>
                          </a:solidFill>
                          <a:effectLst/>
                        </a:rPr>
                        <a:t>2024</a:t>
                      </a:r>
                      <a:endParaRPr lang="en-US" sz="1400" kern="100" baseline="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pPr>
                      <a:r>
                        <a:rPr lang="en-US" sz="2000" kern="100" baseline="0" dirty="0">
                          <a:solidFill>
                            <a:schemeClr val="tx1"/>
                          </a:solidFill>
                          <a:effectLst/>
                        </a:rPr>
                        <a:t>2025</a:t>
                      </a:r>
                      <a:endParaRPr lang="en-US" sz="2000" kern="100" baseline="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37884881"/>
                  </a:ext>
                </a:extLst>
              </a:tr>
              <a:tr h="857817">
                <a:tc>
                  <a:txBody>
                    <a:bodyPr/>
                    <a:lstStyle/>
                    <a:p>
                      <a:pPr marL="0" marR="0" algn="ctr">
                        <a:lnSpc>
                          <a:spcPct val="107000"/>
                        </a:lnSpc>
                        <a:spcAft>
                          <a:spcPts val="800"/>
                        </a:spcAft>
                      </a:pPr>
                      <a:r>
                        <a:rPr lang="en-US" sz="2000" kern="100" baseline="0">
                          <a:solidFill>
                            <a:schemeClr val="tx1"/>
                          </a:solidFill>
                          <a:effectLst/>
                        </a:rPr>
                        <a:t>Progress Report</a:t>
                      </a:r>
                      <a:endParaRPr lang="en-US" sz="1400" kern="100" baseline="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pPr>
                      <a:r>
                        <a:rPr lang="en-US" sz="1800" kern="100" baseline="0" dirty="0">
                          <a:solidFill>
                            <a:schemeClr val="tx1"/>
                          </a:solidFill>
                          <a:effectLst/>
                        </a:rPr>
                        <a:t>50/50</a:t>
                      </a:r>
                      <a:endParaRPr lang="en-US" sz="1400" kern="100" baseline="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pPr>
                      <a:r>
                        <a:rPr lang="en-US" sz="1800" kern="100" baseline="0" dirty="0">
                          <a:solidFill>
                            <a:schemeClr val="tx1"/>
                          </a:solidFill>
                          <a:effectLst/>
                        </a:rPr>
                        <a:t>50/50</a:t>
                      </a:r>
                      <a:endParaRPr lang="en-US" sz="1400" kern="100" baseline="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pPr>
                      <a:r>
                        <a:rPr lang="en-US" sz="1800" kern="100" baseline="0" dirty="0">
                          <a:solidFill>
                            <a:schemeClr val="tx1"/>
                          </a:solidFill>
                          <a:effectLst/>
                        </a:rPr>
                        <a:t>50/50</a:t>
                      </a:r>
                      <a:endParaRPr lang="en-US" sz="1400" kern="100" baseline="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pPr>
                      <a:r>
                        <a:rPr lang="en-US" sz="1800" kern="100" baseline="0">
                          <a:solidFill>
                            <a:schemeClr val="tx1"/>
                          </a:solidFill>
                          <a:effectLst/>
                        </a:rPr>
                        <a:t>50/50</a:t>
                      </a:r>
                      <a:endParaRPr lang="en-US" sz="1400" kern="100" baseline="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pPr>
                      <a:r>
                        <a:rPr lang="en-US" sz="1800" kern="100" baseline="0" dirty="0">
                          <a:solidFill>
                            <a:schemeClr val="tx1"/>
                          </a:solidFill>
                          <a:effectLst/>
                        </a:rPr>
                        <a:t>50/50</a:t>
                      </a:r>
                      <a:endParaRPr lang="en-US" sz="1400" kern="100" baseline="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1800" kern="100" baseline="0" dirty="0">
                          <a:solidFill>
                            <a:schemeClr val="tx1"/>
                          </a:solidFill>
                          <a:effectLst/>
                        </a:rPr>
                        <a:t>50/50</a:t>
                      </a:r>
                      <a:endParaRPr lang="en-US" sz="1800" kern="100" baseline="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07000"/>
                        </a:lnSpc>
                        <a:spcAft>
                          <a:spcPts val="800"/>
                        </a:spcAft>
                      </a:pPr>
                      <a:endParaRPr lang="en-US" sz="1400" kern="100" baseline="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66213388"/>
                  </a:ext>
                </a:extLst>
              </a:tr>
              <a:tr h="857817">
                <a:tc>
                  <a:txBody>
                    <a:bodyPr/>
                    <a:lstStyle/>
                    <a:p>
                      <a:pPr marL="0" marR="0" algn="ctr">
                        <a:lnSpc>
                          <a:spcPct val="107000"/>
                        </a:lnSpc>
                        <a:spcAft>
                          <a:spcPts val="800"/>
                        </a:spcAft>
                      </a:pPr>
                      <a:r>
                        <a:rPr lang="en-US" sz="2000" kern="100" baseline="0" dirty="0">
                          <a:solidFill>
                            <a:schemeClr val="tx1"/>
                          </a:solidFill>
                          <a:effectLst/>
                        </a:rPr>
                        <a:t>Field Audit</a:t>
                      </a:r>
                      <a:endParaRPr lang="en-US" sz="1400" kern="100" baseline="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pPr>
                      <a:r>
                        <a:rPr lang="en-US" sz="1800" kern="100" baseline="0" dirty="0">
                          <a:solidFill>
                            <a:schemeClr val="tx1"/>
                          </a:solidFill>
                          <a:effectLst/>
                        </a:rPr>
                        <a:t>97/100</a:t>
                      </a:r>
                      <a:endParaRPr lang="en-US" sz="1400" kern="100" baseline="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pPr>
                      <a:r>
                        <a:rPr lang="en-US" sz="1800" kern="100" baseline="0" dirty="0">
                          <a:solidFill>
                            <a:schemeClr val="tx1"/>
                          </a:solidFill>
                          <a:effectLst/>
                        </a:rPr>
                        <a:t>97/100</a:t>
                      </a:r>
                      <a:endParaRPr lang="en-US" sz="1400" kern="100" baseline="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pPr>
                      <a:r>
                        <a:rPr lang="en-US" sz="1800" kern="100" baseline="0" dirty="0">
                          <a:solidFill>
                            <a:schemeClr val="tx1"/>
                          </a:solidFill>
                          <a:effectLst/>
                        </a:rPr>
                        <a:t>100/100</a:t>
                      </a:r>
                      <a:endParaRPr lang="en-US" sz="1400" kern="100" baseline="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pPr>
                      <a:r>
                        <a:rPr lang="en-US" sz="1800" kern="100" baseline="0" dirty="0">
                          <a:solidFill>
                            <a:schemeClr val="tx1"/>
                          </a:solidFill>
                          <a:effectLst/>
                        </a:rPr>
                        <a:t>100/100</a:t>
                      </a:r>
                      <a:endParaRPr lang="en-US" sz="1400" kern="100" baseline="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pPr>
                      <a:r>
                        <a:rPr lang="en-US" sz="1800" kern="100" baseline="0" dirty="0">
                          <a:solidFill>
                            <a:schemeClr val="tx1"/>
                          </a:solidFill>
                          <a:effectLst/>
                        </a:rPr>
                        <a:t>100/100</a:t>
                      </a:r>
                      <a:endParaRPr lang="en-US" sz="1400" kern="100" baseline="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1800" kern="100" baseline="0" dirty="0">
                          <a:solidFill>
                            <a:schemeClr val="tx1"/>
                          </a:solidFill>
                          <a:effectLst/>
                        </a:rPr>
                        <a:t>100/100</a:t>
                      </a:r>
                      <a:endParaRPr lang="en-US" sz="1800" kern="100" baseline="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02914891"/>
                  </a:ext>
                </a:extLst>
              </a:tr>
            </a:tbl>
          </a:graphicData>
        </a:graphic>
      </p:graphicFrame>
    </p:spTree>
    <p:extLst>
      <p:ext uri="{BB962C8B-B14F-4D97-AF65-F5344CB8AC3E}">
        <p14:creationId xmlns:p14="http://schemas.microsoft.com/office/powerpoint/2010/main" val="3518332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CBFAC-3D28-78A4-A008-2C96A43E4A59}"/>
              </a:ext>
            </a:extLst>
          </p:cNvPr>
          <p:cNvSpPr>
            <a:spLocks noGrp="1"/>
          </p:cNvSpPr>
          <p:nvPr>
            <p:ph type="title"/>
          </p:nvPr>
        </p:nvSpPr>
        <p:spPr>
          <a:xfrm>
            <a:off x="1238250" y="533400"/>
            <a:ext cx="7905750" cy="6324600"/>
          </a:xfrm>
        </p:spPr>
        <p:txBody>
          <a:bodyPr/>
          <a:lstStyle/>
          <a:p>
            <a:pPr marR="0" algn="l">
              <a:lnSpc>
                <a:spcPct val="107000"/>
              </a:lnSpc>
              <a:spcBef>
                <a:spcPts val="0"/>
              </a:spcBef>
              <a:spcAft>
                <a:spcPts val="800"/>
              </a:spcAft>
            </a:pPr>
            <a:r>
              <a:rPr lang="en-US" sz="3600" dirty="0">
                <a:solidFill>
                  <a:schemeClr val="bg1"/>
                </a:solidFill>
              </a:rPr>
              <a:t>Yearly progress report to PHMSA</a:t>
            </a:r>
            <a:br>
              <a:rPr lang="en-US" sz="2000" dirty="0">
                <a:solidFill>
                  <a:schemeClr val="bg1"/>
                </a:solidFill>
              </a:rPr>
            </a:br>
            <a:br>
              <a:rPr lang="en-US" sz="2000" dirty="0">
                <a:solidFill>
                  <a:schemeClr val="bg1"/>
                </a:solidFill>
              </a:rPr>
            </a:br>
            <a:r>
              <a:rPr lang="en-US" sz="2000" dirty="0">
                <a:solidFill>
                  <a:schemeClr val="bg1"/>
                </a:solidFill>
              </a:rPr>
              <a:t>1</a:t>
            </a:r>
            <a:r>
              <a:rPr lang="en-US" sz="20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a:solidFill>
                  <a:schemeClr val="bg1"/>
                </a:solidFill>
                <a:effectLst/>
                <a:latin typeface="+mn-lt"/>
                <a:ea typeface="Calibri" panose="020F0502020204030204" pitchFamily="34" charset="0"/>
                <a:cs typeface="Times New Roman" panose="02020603050405020304" pitchFamily="18" charset="0"/>
              </a:rPr>
              <a:t>Stats on operators/inspection units and % inspected </a:t>
            </a:r>
            <a:br>
              <a:rPr lang="en-US" sz="2000" kern="100" dirty="0">
                <a:solidFill>
                  <a:schemeClr val="bg1"/>
                </a:solidFill>
                <a:effectLst/>
                <a:latin typeface="+mn-lt"/>
                <a:ea typeface="Calibri" panose="020F0502020204030204" pitchFamily="34" charset="0"/>
                <a:cs typeface="Times New Roman" panose="02020603050405020304" pitchFamily="18" charset="0"/>
              </a:rPr>
            </a:br>
            <a:r>
              <a:rPr lang="en-US" sz="2000" kern="100" dirty="0">
                <a:solidFill>
                  <a:schemeClr val="bg1"/>
                </a:solidFill>
                <a:effectLst/>
                <a:latin typeface="+mn-lt"/>
                <a:ea typeface="Calibri" panose="020F0502020204030204" pitchFamily="34" charset="0"/>
                <a:cs typeface="Times New Roman" panose="02020603050405020304" pitchFamily="18" charset="0"/>
              </a:rPr>
              <a:t>2. State inspection activity data </a:t>
            </a:r>
            <a:br>
              <a:rPr lang="en-US" sz="2000" kern="100" dirty="0">
                <a:solidFill>
                  <a:schemeClr val="bg1"/>
                </a:solidFill>
                <a:effectLst/>
                <a:latin typeface="+mn-lt"/>
                <a:ea typeface="Calibri" panose="020F0502020204030204" pitchFamily="34" charset="0"/>
                <a:cs typeface="Times New Roman" panose="02020603050405020304" pitchFamily="18" charset="0"/>
              </a:rPr>
            </a:br>
            <a:r>
              <a:rPr lang="en-US" sz="2000" kern="100" dirty="0">
                <a:solidFill>
                  <a:schemeClr val="bg1"/>
                </a:solidFill>
                <a:effectLst/>
                <a:latin typeface="+mn-lt"/>
                <a:ea typeface="Calibri" panose="020F0502020204030204" pitchFamily="34" charset="0"/>
                <a:cs typeface="Times New Roman" panose="02020603050405020304" pitchFamily="18" charset="0"/>
              </a:rPr>
              <a:t>3. List of regulated operators </a:t>
            </a:r>
            <a:br>
              <a:rPr lang="en-US" sz="2000" kern="100" dirty="0">
                <a:solidFill>
                  <a:schemeClr val="bg1"/>
                </a:solidFill>
                <a:effectLst/>
                <a:latin typeface="+mn-lt"/>
                <a:ea typeface="Calibri" panose="020F0502020204030204" pitchFamily="34" charset="0"/>
                <a:cs typeface="Times New Roman" panose="02020603050405020304" pitchFamily="18" charset="0"/>
              </a:rPr>
            </a:br>
            <a:r>
              <a:rPr lang="en-US" sz="2000" kern="100" dirty="0">
                <a:solidFill>
                  <a:schemeClr val="bg1"/>
                </a:solidFill>
                <a:effectLst/>
                <a:latin typeface="+mn-lt"/>
                <a:ea typeface="Calibri" panose="020F0502020204030204" pitchFamily="34" charset="0"/>
                <a:cs typeface="Times New Roman" panose="02020603050405020304" pitchFamily="18" charset="0"/>
              </a:rPr>
              <a:t>4. Incidents/accidents data </a:t>
            </a:r>
            <a:br>
              <a:rPr lang="en-US" sz="2000" kern="100" dirty="0">
                <a:solidFill>
                  <a:schemeClr val="bg1"/>
                </a:solidFill>
                <a:effectLst/>
                <a:latin typeface="+mn-lt"/>
                <a:ea typeface="Calibri" panose="020F0502020204030204" pitchFamily="34" charset="0"/>
                <a:cs typeface="Times New Roman" panose="02020603050405020304" pitchFamily="18" charset="0"/>
              </a:rPr>
            </a:br>
            <a:r>
              <a:rPr lang="en-US" sz="2000" kern="100" dirty="0">
                <a:solidFill>
                  <a:schemeClr val="bg1"/>
                </a:solidFill>
                <a:effectLst/>
                <a:latin typeface="+mn-lt"/>
                <a:ea typeface="Calibri" panose="020F0502020204030204" pitchFamily="34" charset="0"/>
                <a:cs typeface="Times New Roman" panose="02020603050405020304" pitchFamily="18" charset="0"/>
              </a:rPr>
              <a:t>5. Stats of compliance actions data </a:t>
            </a:r>
            <a:br>
              <a:rPr lang="en-US" sz="2000" kern="100" dirty="0">
                <a:solidFill>
                  <a:schemeClr val="bg1"/>
                </a:solidFill>
                <a:effectLst/>
                <a:latin typeface="+mn-lt"/>
                <a:ea typeface="Calibri" panose="020F0502020204030204" pitchFamily="34" charset="0"/>
                <a:cs typeface="Times New Roman" panose="02020603050405020304" pitchFamily="18" charset="0"/>
              </a:rPr>
            </a:br>
            <a:r>
              <a:rPr lang="en-US" sz="2000" kern="100" dirty="0">
                <a:solidFill>
                  <a:schemeClr val="bg1"/>
                </a:solidFill>
                <a:effectLst/>
                <a:latin typeface="+mn-lt"/>
                <a:ea typeface="Calibri" panose="020F0502020204030204" pitchFamily="34" charset="0"/>
                <a:cs typeface="Times New Roman" panose="02020603050405020304" pitchFamily="18" charset="0"/>
              </a:rPr>
              <a:t>6. List of different types of records kept  </a:t>
            </a:r>
            <a:br>
              <a:rPr lang="en-US" sz="2000" kern="100" dirty="0">
                <a:solidFill>
                  <a:schemeClr val="bg1"/>
                </a:solidFill>
                <a:effectLst/>
                <a:latin typeface="+mn-lt"/>
                <a:ea typeface="Calibri" panose="020F0502020204030204" pitchFamily="34" charset="0"/>
                <a:cs typeface="Times New Roman" panose="02020603050405020304" pitchFamily="18" charset="0"/>
              </a:rPr>
            </a:br>
            <a:r>
              <a:rPr lang="en-US" sz="2000" kern="100" dirty="0">
                <a:solidFill>
                  <a:schemeClr val="bg1"/>
                </a:solidFill>
                <a:effectLst/>
                <a:latin typeface="+mn-lt"/>
                <a:ea typeface="Calibri" panose="020F0502020204030204" pitchFamily="34" charset="0"/>
                <a:cs typeface="Times New Roman" panose="02020603050405020304" pitchFamily="18" charset="0"/>
              </a:rPr>
              <a:t>7. Staff and T&amp;Q training </a:t>
            </a:r>
            <a:r>
              <a:rPr lang="en-US" sz="2000" kern="100" dirty="0">
                <a:solidFill>
                  <a:schemeClr val="bg1"/>
                </a:solidFill>
                <a:latin typeface="+mn-lt"/>
                <a:ea typeface="Calibri" panose="020F0502020204030204" pitchFamily="34" charset="0"/>
                <a:cs typeface="Times New Roman" panose="02020603050405020304" pitchFamily="18" charset="0"/>
              </a:rPr>
              <a:t>d</a:t>
            </a:r>
            <a:r>
              <a:rPr lang="en-US" sz="2000" kern="100" dirty="0">
                <a:solidFill>
                  <a:schemeClr val="bg1"/>
                </a:solidFill>
                <a:effectLst/>
                <a:latin typeface="+mn-lt"/>
                <a:ea typeface="Calibri" panose="020F0502020204030204" pitchFamily="34" charset="0"/>
                <a:cs typeface="Times New Roman" panose="02020603050405020304" pitchFamily="18" charset="0"/>
              </a:rPr>
              <a:t>ata </a:t>
            </a:r>
            <a:br>
              <a:rPr lang="en-US" sz="2000" kern="100" dirty="0">
                <a:solidFill>
                  <a:schemeClr val="bg1"/>
                </a:solidFill>
                <a:effectLst/>
                <a:latin typeface="+mn-lt"/>
                <a:ea typeface="Calibri" panose="020F0502020204030204" pitchFamily="34" charset="0"/>
                <a:cs typeface="Times New Roman" panose="02020603050405020304" pitchFamily="18" charset="0"/>
              </a:rPr>
            </a:br>
            <a:r>
              <a:rPr lang="en-US" sz="2000" kern="100" dirty="0">
                <a:solidFill>
                  <a:schemeClr val="bg1"/>
                </a:solidFill>
                <a:effectLst/>
                <a:latin typeface="+mn-lt"/>
                <a:ea typeface="Calibri" panose="020F0502020204030204" pitchFamily="34" charset="0"/>
                <a:cs typeface="Times New Roman" panose="02020603050405020304" pitchFamily="18" charset="0"/>
              </a:rPr>
              <a:t>8. Adoption status of federal regulations  </a:t>
            </a:r>
            <a:br>
              <a:rPr lang="en-US" sz="2000" kern="100" dirty="0">
                <a:solidFill>
                  <a:schemeClr val="bg1"/>
                </a:solidFill>
                <a:effectLst/>
                <a:latin typeface="+mn-lt"/>
                <a:ea typeface="Calibri" panose="020F0502020204030204" pitchFamily="34" charset="0"/>
                <a:cs typeface="Times New Roman" panose="02020603050405020304" pitchFamily="18" charset="0"/>
              </a:rPr>
            </a:br>
            <a:r>
              <a:rPr lang="en-US" sz="2000" kern="100" dirty="0">
                <a:solidFill>
                  <a:schemeClr val="bg1"/>
                </a:solidFill>
                <a:latin typeface="+mn-lt"/>
                <a:ea typeface="Calibri" panose="020F0502020204030204" pitchFamily="34" charset="0"/>
                <a:cs typeface="Times New Roman" panose="02020603050405020304" pitchFamily="18" charset="0"/>
              </a:rPr>
              <a:t>9</a:t>
            </a:r>
            <a:r>
              <a:rPr lang="en-US" sz="2000" kern="100" dirty="0">
                <a:solidFill>
                  <a:schemeClr val="bg1"/>
                </a:solidFill>
                <a:effectLst/>
                <a:latin typeface="+mn-lt"/>
                <a:ea typeface="Calibri" panose="020F0502020204030204" pitchFamily="34" charset="0"/>
                <a:cs typeface="Times New Roman" panose="02020603050405020304" pitchFamily="18" charset="0"/>
              </a:rPr>
              <a:t>. Performance and damage prevention </a:t>
            </a:r>
            <a:r>
              <a:rPr lang="en-US" sz="2000" kern="100" dirty="0">
                <a:solidFill>
                  <a:schemeClr val="bg1"/>
                </a:solidFill>
                <a:latin typeface="+mn-lt"/>
                <a:ea typeface="Calibri" panose="020F0502020204030204" pitchFamily="34" charset="0"/>
                <a:cs typeface="Times New Roman" panose="02020603050405020304" pitchFamily="18" charset="0"/>
              </a:rPr>
              <a:t>q</a:t>
            </a:r>
            <a:r>
              <a:rPr lang="en-US" sz="2000" kern="100" dirty="0">
                <a:solidFill>
                  <a:schemeClr val="bg1"/>
                </a:solidFill>
                <a:effectLst/>
                <a:latin typeface="+mn-lt"/>
                <a:ea typeface="Calibri" panose="020F0502020204030204" pitchFamily="34" charset="0"/>
                <a:cs typeface="Times New Roman" panose="02020603050405020304" pitchFamily="18" charset="0"/>
              </a:rPr>
              <a:t>uestion data </a:t>
            </a:r>
            <a:br>
              <a:rPr lang="en-US" sz="2000" kern="100" dirty="0">
                <a:solidFill>
                  <a:schemeClr val="bg1"/>
                </a:solidFill>
                <a:effectLst/>
                <a:latin typeface="+mn-lt"/>
                <a:ea typeface="Calibri" panose="020F0502020204030204" pitchFamily="34" charset="0"/>
                <a:cs typeface="Times New Roman" panose="02020603050405020304" pitchFamily="18" charset="0"/>
              </a:rPr>
            </a:br>
            <a:endParaRPr lang="en-US" sz="2000" dirty="0">
              <a:solidFill>
                <a:schemeClr val="bg1"/>
              </a:solidFill>
              <a:latin typeface="+mn-lt"/>
            </a:endParaRPr>
          </a:p>
        </p:txBody>
      </p:sp>
    </p:spTree>
    <p:extLst>
      <p:ext uri="{BB962C8B-B14F-4D97-AF65-F5344CB8AC3E}">
        <p14:creationId xmlns:p14="http://schemas.microsoft.com/office/powerpoint/2010/main" val="2594502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857947-0A7E-7B32-A0CB-85589CF1E6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498369-08AF-56D9-5167-1C6AC4308631}"/>
              </a:ext>
            </a:extLst>
          </p:cNvPr>
          <p:cNvSpPr>
            <a:spLocks noGrp="1"/>
          </p:cNvSpPr>
          <p:nvPr>
            <p:ph type="title"/>
          </p:nvPr>
        </p:nvSpPr>
        <p:spPr>
          <a:xfrm>
            <a:off x="1543050" y="1752600"/>
            <a:ext cx="6057900" cy="3352800"/>
          </a:xfrm>
        </p:spPr>
        <p:txBody>
          <a:bodyPr/>
          <a:lstStyle/>
          <a:p>
            <a:pPr algn="l"/>
            <a:r>
              <a:rPr lang="en-US" sz="4000" dirty="0">
                <a:solidFill>
                  <a:schemeClr val="bg1"/>
                </a:solidFill>
              </a:rPr>
              <a:t> </a:t>
            </a:r>
            <a:r>
              <a:rPr lang="en-US" sz="3600" dirty="0">
                <a:solidFill>
                  <a:schemeClr val="bg1"/>
                </a:solidFill>
              </a:rPr>
              <a:t>PHMSA field audit</a:t>
            </a:r>
            <a:br>
              <a:rPr lang="en-US" sz="3600" dirty="0">
                <a:solidFill>
                  <a:schemeClr val="bg1"/>
                </a:solidFill>
              </a:rPr>
            </a:br>
            <a:br>
              <a:rPr lang="en-US" sz="2000" dirty="0">
                <a:solidFill>
                  <a:schemeClr val="bg1"/>
                </a:solidFill>
              </a:rPr>
            </a:br>
            <a:br>
              <a:rPr lang="en-US" sz="2000" dirty="0">
                <a:solidFill>
                  <a:schemeClr val="bg1"/>
                </a:solidFill>
              </a:rPr>
            </a:br>
            <a:r>
              <a:rPr lang="en-US" sz="2000" dirty="0">
                <a:solidFill>
                  <a:schemeClr val="bg1"/>
                </a:solidFill>
              </a:rPr>
              <a:t>A – Progress report and program records review </a:t>
            </a:r>
            <a:br>
              <a:rPr lang="en-US" sz="2000" dirty="0">
                <a:solidFill>
                  <a:schemeClr val="bg1"/>
                </a:solidFill>
              </a:rPr>
            </a:br>
            <a:r>
              <a:rPr lang="en-US" sz="2000" dirty="0">
                <a:solidFill>
                  <a:schemeClr val="bg1"/>
                </a:solidFill>
              </a:rPr>
              <a:t>B – Program inspection procedures </a:t>
            </a:r>
            <a:br>
              <a:rPr lang="en-US" sz="2000" dirty="0">
                <a:solidFill>
                  <a:schemeClr val="bg1"/>
                </a:solidFill>
              </a:rPr>
            </a:br>
            <a:r>
              <a:rPr lang="en-US" sz="2000" dirty="0">
                <a:solidFill>
                  <a:schemeClr val="bg1"/>
                </a:solidFill>
              </a:rPr>
              <a:t>C – Records of inspector qualification </a:t>
            </a:r>
            <a:br>
              <a:rPr lang="en-US" sz="2000" dirty="0">
                <a:solidFill>
                  <a:schemeClr val="bg1"/>
                </a:solidFill>
              </a:rPr>
            </a:br>
            <a:r>
              <a:rPr lang="en-US" sz="2000" dirty="0">
                <a:solidFill>
                  <a:schemeClr val="bg1"/>
                </a:solidFill>
              </a:rPr>
              <a:t>D – Program performance </a:t>
            </a:r>
            <a:br>
              <a:rPr lang="en-US" sz="2000" dirty="0">
                <a:solidFill>
                  <a:schemeClr val="bg1"/>
                </a:solidFill>
              </a:rPr>
            </a:br>
            <a:r>
              <a:rPr lang="en-US" sz="2000" dirty="0">
                <a:solidFill>
                  <a:schemeClr val="bg1"/>
                </a:solidFill>
              </a:rPr>
              <a:t>E – Field inspection </a:t>
            </a:r>
            <a:br>
              <a:rPr lang="en-US" sz="2000" dirty="0">
                <a:solidFill>
                  <a:schemeClr val="bg1"/>
                </a:solidFill>
              </a:rPr>
            </a:br>
            <a:r>
              <a:rPr lang="en-US" sz="2000" dirty="0">
                <a:solidFill>
                  <a:schemeClr val="bg1"/>
                </a:solidFill>
              </a:rPr>
              <a:t>F – Damage prevention </a:t>
            </a:r>
            <a:br>
              <a:rPr lang="en-US" sz="2400" dirty="0">
                <a:solidFill>
                  <a:schemeClr val="bg1"/>
                </a:solidFill>
              </a:rPr>
            </a:br>
            <a:br>
              <a:rPr lang="en-US" sz="2000" dirty="0">
                <a:solidFill>
                  <a:schemeClr val="bg1"/>
                </a:solidFill>
              </a:rPr>
            </a:br>
            <a:br>
              <a:rPr lang="en-US" sz="2000" dirty="0">
                <a:solidFill>
                  <a:schemeClr val="bg1"/>
                </a:solidFill>
              </a:rPr>
            </a:br>
            <a:br>
              <a:rPr lang="en-US" sz="2000" dirty="0">
                <a:solidFill>
                  <a:schemeClr val="bg1"/>
                </a:solidFill>
              </a:rPr>
            </a:br>
            <a:endParaRPr lang="en-US" sz="2000" dirty="0">
              <a:solidFill>
                <a:schemeClr val="bg1"/>
              </a:solidFill>
            </a:endParaRPr>
          </a:p>
        </p:txBody>
      </p:sp>
    </p:spTree>
    <p:extLst>
      <p:ext uri="{BB962C8B-B14F-4D97-AF65-F5344CB8AC3E}">
        <p14:creationId xmlns:p14="http://schemas.microsoft.com/office/powerpoint/2010/main" val="3920752611"/>
      </p:ext>
    </p:extLst>
  </p:cSld>
  <p:clrMapOvr>
    <a:masterClrMapping/>
  </p:clrMapOvr>
</p:sld>
</file>

<file path=ppt/theme/theme1.xml><?xml version="1.0" encoding="utf-8"?>
<a:theme xmlns:a="http://schemas.openxmlformats.org/drawingml/2006/main" name="自定义设计方案">
  <a:themeElements>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自定义设计方案_3">
  <a:themeElements>
    <a:clrScheme name="自定义设计方案_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定义设计方案_3">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自定义设计方案_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定义设计方案_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定义设计方案_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定义设计方案_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定义设计方案_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定义设计方案_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定义设计方案_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定义设计方案_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定义设计方案_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定义设计方案_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定义设计方案_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定义设计方案_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95367 [Compatibility Mode]" id="{79A8FC34-D89A-4225-A88F-022CF098AC37}" vid="{F62EF00E-4C2D-4989-82C9-16AEC5391CCF}"/>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landscape-ppt-template-017</Template>
  <TotalTime>16178</TotalTime>
  <Words>2001</Words>
  <Application>Microsoft Office PowerPoint</Application>
  <PresentationFormat>On-screen Show (4:3)</PresentationFormat>
  <Paragraphs>345</Paragraphs>
  <Slides>29</Slides>
  <Notes>24</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29</vt:i4>
      </vt:variant>
    </vt:vector>
  </HeadingPairs>
  <TitlesOfParts>
    <vt:vector size="42" baseType="lpstr">
      <vt:lpstr>Aptos</vt:lpstr>
      <vt:lpstr>Arial</vt:lpstr>
      <vt:lpstr>Book Antiqua</vt:lpstr>
      <vt:lpstr>Calibri</vt:lpstr>
      <vt:lpstr>Lucida Sans</vt:lpstr>
      <vt:lpstr>Nirmala UI</vt:lpstr>
      <vt:lpstr>Times New Roman</vt:lpstr>
      <vt:lpstr>Wingdings</vt:lpstr>
      <vt:lpstr>Wingdings 2</vt:lpstr>
      <vt:lpstr>自定义设计方案</vt:lpstr>
      <vt:lpstr>自定义设计方案_3</vt:lpstr>
      <vt:lpstr>默认设计模板</vt:lpstr>
      <vt:lpstr>Modèle par défaut</vt:lpstr>
      <vt:lpstr>PowerPoint Presentation</vt:lpstr>
      <vt:lpstr>Utah Pipeline Safety</vt:lpstr>
      <vt:lpstr>Utah Code Title 54   Public Utilities Statutes and Public Service Commission Rules</vt:lpstr>
      <vt:lpstr>Utah Code Title 54   Public Utilities Statutes and Public Service Commission Rules</vt:lpstr>
      <vt:lpstr> </vt:lpstr>
      <vt:lpstr>PowerPoint Presentation</vt:lpstr>
      <vt:lpstr>PowerPoint Presentation</vt:lpstr>
      <vt:lpstr>Yearly progress report to PHMSA  1. Stats on operators/inspection units and % inspected  2. State inspection activity data  3. List of regulated operators  4. Incidents/accidents data  5. Stats of compliance actions data  6. List of different types of records kept   7. Staff and T&amp;Q training data  8. Adoption status of federal regulations   9. Performance and damage prevention question data  </vt:lpstr>
      <vt:lpstr> PHMSA field audit   A – Progress report and program records review  B – Program inspection procedures  C – Records of inspector qualification  D – Program performance  E – Field inspection  F – Damage prevention     </vt:lpstr>
      <vt:lpstr>Regulated Pipeline Operator Types  </vt:lpstr>
      <vt:lpstr>Regulated  Intrastate Pipelines </vt:lpstr>
      <vt:lpstr>Utah Damage Prevention Stats 2025 </vt:lpstr>
      <vt:lpstr>PowerPoint Presentation</vt:lpstr>
      <vt:lpstr>PowerPoint Presentation</vt:lpstr>
      <vt:lpstr>PowerPoint Presentation</vt:lpstr>
      <vt:lpstr>PowerPoint Presentation</vt:lpstr>
      <vt:lpstr>PowerPoint Presentation</vt:lpstr>
      <vt:lpstr>  UTPS inspection Process and Results  &amp;  Demonstration of PHMSA’s Inspector Assistant (IA) software</vt:lpstr>
      <vt:lpstr>Inspection Types</vt:lpstr>
      <vt:lpstr>Review of Records and Procedures</vt:lpstr>
      <vt:lpstr>Field inspections</vt:lpstr>
      <vt:lpstr>Inspection length </vt:lpstr>
      <vt:lpstr>    </vt:lpstr>
      <vt:lpstr>     Gas Gathering New Regulations and Pipeline Types</vt:lpstr>
      <vt:lpstr>Gas Gathering Pipelines</vt:lpstr>
      <vt:lpstr>What is Gas Gathering? </vt:lpstr>
      <vt:lpstr>What is Required? </vt:lpstr>
      <vt:lpstr>2021 Gas Gathering Rule </vt:lpstr>
      <vt:lpstr>PowerPoint Presentation</vt:lpstr>
    </vt:vector>
  </TitlesOfParts>
  <Company>State of South Dakota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South Dakota Gas Pipeline Safety Program</dc:title>
  <dc:creator>pupr14210</dc:creator>
  <cp:lastModifiedBy>Fred Nass</cp:lastModifiedBy>
  <cp:revision>685</cp:revision>
  <cp:lastPrinted>2019-04-18T19:21:04Z</cp:lastPrinted>
  <dcterms:created xsi:type="dcterms:W3CDTF">2008-07-24T13:44:41Z</dcterms:created>
  <dcterms:modified xsi:type="dcterms:W3CDTF">2026-03-19T15:19:00Z</dcterms:modified>
</cp:coreProperties>
</file>